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5"/>
  </p:notesMasterIdLst>
  <p:handoutMasterIdLst>
    <p:handoutMasterId r:id="rId36"/>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804025"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20"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52359" cy="496440"/>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Calibri" pitchFamily="34"/>
              <a:ea typeface="Microsoft YaHei" pitchFamily="2"/>
              <a:cs typeface="Microsoft YaHei" pitchFamily="2"/>
            </a:endParaRPr>
          </a:p>
        </p:txBody>
      </p:sp>
      <p:sp>
        <p:nvSpPr>
          <p:cNvPr id="3" name="Espace réservé de la date 2"/>
          <p:cNvSpPr txBox="1">
            <a:spLocks noGrp="1"/>
          </p:cNvSpPr>
          <p:nvPr>
            <p:ph type="dt" sz="quarter" idx="1"/>
          </p:nvPr>
        </p:nvSpPr>
        <p:spPr>
          <a:xfrm>
            <a:off x="3851279" y="0"/>
            <a:ext cx="2952359" cy="496440"/>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5566EC54-E65F-4406-851D-78A0C9ACB16A}" type="datetimeFigureOut">
              <a:t>13/07/2014</a:t>
            </a:fld>
            <a:endParaRPr lang="fr-FR" sz="1400" b="0" i="0" u="none" strike="noStrike" baseline="0">
              <a:ln>
                <a:noFill/>
              </a:ln>
              <a:solidFill>
                <a:srgbClr val="000000"/>
              </a:solidFill>
              <a:latin typeface="Calibri" pitchFamily="34"/>
              <a:ea typeface="Microsoft YaHei" pitchFamily="2"/>
              <a:cs typeface="Microsoft YaHei" pitchFamily="2"/>
            </a:endParaRPr>
          </a:p>
        </p:txBody>
      </p:sp>
      <p:sp>
        <p:nvSpPr>
          <p:cNvPr id="4" name="Espace réservé du pied de page 3"/>
          <p:cNvSpPr txBox="1">
            <a:spLocks noGrp="1"/>
          </p:cNvSpPr>
          <p:nvPr>
            <p:ph type="ftr" sz="quarter" idx="2"/>
          </p:nvPr>
        </p:nvSpPr>
        <p:spPr>
          <a:xfrm>
            <a:off x="0" y="9442800"/>
            <a:ext cx="2952359" cy="496440"/>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fr-FR" sz="1400" b="0" i="0" u="none" strike="noStrike" baseline="0">
              <a:ln>
                <a:noFill/>
              </a:ln>
              <a:solidFill>
                <a:srgbClr val="000000"/>
              </a:solidFill>
              <a:latin typeface="Calibri" pitchFamily="34"/>
              <a:ea typeface="Microsoft YaHei" pitchFamily="2"/>
              <a:cs typeface="Microsoft YaHei" pitchFamily="2"/>
            </a:endParaRPr>
          </a:p>
        </p:txBody>
      </p:sp>
      <p:sp>
        <p:nvSpPr>
          <p:cNvPr id="5" name="Espace réservé du numéro de diapositive 4"/>
          <p:cNvSpPr txBox="1">
            <a:spLocks noGrp="1"/>
          </p:cNvSpPr>
          <p:nvPr>
            <p:ph type="sldNum" sz="quarter" idx="3"/>
          </p:nvPr>
        </p:nvSpPr>
        <p:spPr>
          <a:xfrm>
            <a:off x="3851279" y="9442800"/>
            <a:ext cx="2952359" cy="496440"/>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14E9DD03-4F47-4601-BE99-3A938E5B1BA4}" type="slidenum">
              <a:t>‹N°›</a:t>
            </a:fld>
            <a:endParaRPr lang="fr-FR" sz="1400" b="0" i="0" u="none" strike="noStrike" baseline="0">
              <a:ln>
                <a:noFill/>
              </a:ln>
              <a:solidFill>
                <a:srgbClr val="000000"/>
              </a:solidFill>
              <a:latin typeface="Calibri" pitchFamily="34"/>
              <a:ea typeface="Microsoft YaHei" pitchFamily="2"/>
              <a:cs typeface="Microsoft YaHe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03999" cy="9939600"/>
          </a:xfrm>
          <a:prstGeom prst="rect">
            <a:avLst/>
          </a:prstGeom>
          <a:solidFill>
            <a:srgbClr val="FFFFFF"/>
          </a:solidFill>
          <a:ln>
            <a:noFill/>
            <a:prstDash val="solid"/>
          </a:ln>
        </p:spPr>
        <p:txBody>
          <a:bodyPr vert="horz" wrap="none" lIns="90000" tIns="45000" rIns="90000" bIns="45000"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3" name="Forme libre 2"/>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5" name="Forme libre 4"/>
          <p:cNvSpPr/>
          <p:nvPr/>
        </p:nvSpPr>
        <p:spPr>
          <a:xfrm>
            <a:off x="0" y="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6" name="Espace réservé de la date 5"/>
          <p:cNvSpPr txBox="1">
            <a:spLocks noGrp="1"/>
          </p:cNvSpPr>
          <p:nvPr>
            <p:ph type="dt" idx="1"/>
          </p:nvPr>
        </p:nvSpPr>
        <p:spPr>
          <a:xfrm>
            <a:off x="3854519" y="-360"/>
            <a:ext cx="2946239" cy="493560"/>
          </a:xfrm>
          <a:prstGeom prst="rect">
            <a:avLst/>
          </a:prstGeom>
          <a:noFill/>
          <a:ln>
            <a:noFill/>
          </a:ln>
        </p:spPr>
        <p:txBody>
          <a:bodyPr vert="horz" wrap="square" lIns="90000" tIns="46800" rIns="90000" bIns="46800" anchor="t" anchorCtr="0" compatLnSpc="1"/>
          <a:lstStyle>
            <a:lvl1pPr marL="215640" marR="0" lvl="0" indent="-214200" algn="r" rtl="0" hangingPunct="1">
              <a:lnSpc>
                <a:spcPct val="100000"/>
              </a:lnSpc>
              <a:spcBef>
                <a:spcPts val="0"/>
              </a:spcBef>
              <a:spcAft>
                <a:spcPts val="0"/>
              </a:spcAft>
              <a:buNone/>
              <a:tabLst>
                <a:tab pos="215640" algn="l"/>
                <a:tab pos="664559" algn="l"/>
                <a:tab pos="1113839" algn="l"/>
                <a:tab pos="1563120" algn="l"/>
                <a:tab pos="2012400" algn="l"/>
                <a:tab pos="2461680" algn="l"/>
                <a:tab pos="2910960" algn="l"/>
                <a:tab pos="3360240" algn="l"/>
                <a:tab pos="3809520" algn="l"/>
                <a:tab pos="4258799" algn="l"/>
                <a:tab pos="4708080" algn="l"/>
                <a:tab pos="5157359" algn="l"/>
                <a:tab pos="5606640" algn="l"/>
                <a:tab pos="6055920" algn="l"/>
                <a:tab pos="6505200" algn="l"/>
                <a:tab pos="6954480" algn="l"/>
                <a:tab pos="7403760" algn="l"/>
                <a:tab pos="7853040" algn="l"/>
                <a:tab pos="8302319" algn="l"/>
                <a:tab pos="8751600" algn="l"/>
                <a:tab pos="9200880" algn="l"/>
              </a:tabLst>
              <a:defRPr lang="fr-FR" sz="1200" b="0" i="0" u="none" strike="noStrike" baseline="0">
                <a:ln>
                  <a:noFill/>
                </a:ln>
                <a:solidFill>
                  <a:srgbClr val="000000"/>
                </a:solidFill>
                <a:latin typeface="Times New Roman" pitchFamily="18"/>
                <a:ea typeface="Segoe UI" pitchFamily="2"/>
                <a:cs typeface="Segoe UI" pitchFamily="2"/>
              </a:defRPr>
            </a:lvl1pPr>
          </a:lstStyle>
          <a:p>
            <a:pPr lvl="0"/>
            <a:fld id="{9932658E-CB58-4780-B213-06B2DDBB72D5}" type="datetimeFigureOut">
              <a:t>13/07/2014</a:t>
            </a:fld>
            <a:endParaRPr lang="fr-FR"/>
          </a:p>
        </p:txBody>
      </p:sp>
      <p:sp>
        <p:nvSpPr>
          <p:cNvPr id="7" name="Espace réservé de l'image des diapositives 6"/>
          <p:cNvSpPr>
            <a:spLocks noGrp="1" noRot="1" noChangeAspect="1"/>
          </p:cNvSpPr>
          <p:nvPr>
            <p:ph type="sldImg" idx="2"/>
          </p:nvPr>
        </p:nvSpPr>
        <p:spPr>
          <a:xfrm>
            <a:off x="920879" y="746280"/>
            <a:ext cx="4962240" cy="3722400"/>
          </a:xfrm>
          <a:prstGeom prst="rect">
            <a:avLst/>
          </a:prstGeom>
          <a:noFill/>
          <a:ln>
            <a:noFill/>
            <a:prstDash val="solid"/>
          </a:ln>
        </p:spPr>
      </p:sp>
      <p:sp>
        <p:nvSpPr>
          <p:cNvPr id="8" name="Espace réservé des commentaires 7"/>
          <p:cNvSpPr txBox="1">
            <a:spLocks noGrp="1"/>
          </p:cNvSpPr>
          <p:nvPr>
            <p:ph type="body" sz="quarter" idx="3"/>
          </p:nvPr>
        </p:nvSpPr>
        <p:spPr>
          <a:xfrm>
            <a:off x="681120" y="4721040"/>
            <a:ext cx="5440320" cy="446868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fr-FR"/>
          </a:p>
        </p:txBody>
      </p:sp>
      <p:sp>
        <p:nvSpPr>
          <p:cNvPr id="9" name="Forme libre 8"/>
          <p:cNvSpPr/>
          <p:nvPr/>
        </p:nvSpPr>
        <p:spPr>
          <a:xfrm>
            <a:off x="0"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10" name="Espace réservé du numéro de diapositive 9"/>
          <p:cNvSpPr txBox="1">
            <a:spLocks noGrp="1"/>
          </p:cNvSpPr>
          <p:nvPr>
            <p:ph type="sldNum" sz="quarter" idx="5"/>
          </p:nvPr>
        </p:nvSpPr>
        <p:spPr>
          <a:xfrm>
            <a:off x="3854519" y="9440640"/>
            <a:ext cx="2946239" cy="493560"/>
          </a:xfrm>
          <a:prstGeom prst="rect">
            <a:avLst/>
          </a:prstGeom>
          <a:noFill/>
          <a:ln>
            <a:noFill/>
          </a:ln>
        </p:spPr>
        <p:txBody>
          <a:bodyPr vert="horz" wrap="square" lIns="90000" tIns="46800" rIns="90000" bIns="46800" anchor="b" anchorCtr="0" compatLnSpc="1"/>
          <a:lstStyle>
            <a:lvl1pPr marL="215640" marR="0" lvl="0" indent="-214200" algn="r" rtl="0" hangingPunct="1">
              <a:lnSpc>
                <a:spcPct val="100000"/>
              </a:lnSpc>
              <a:spcBef>
                <a:spcPts val="0"/>
              </a:spcBef>
              <a:spcAft>
                <a:spcPts val="0"/>
              </a:spcAft>
              <a:buNone/>
              <a:tabLst>
                <a:tab pos="215640" algn="l"/>
                <a:tab pos="664559" algn="l"/>
                <a:tab pos="1113839" algn="l"/>
                <a:tab pos="1563120" algn="l"/>
                <a:tab pos="2012400" algn="l"/>
                <a:tab pos="2461680" algn="l"/>
                <a:tab pos="2910960" algn="l"/>
                <a:tab pos="3360240" algn="l"/>
                <a:tab pos="3809520" algn="l"/>
                <a:tab pos="4258799" algn="l"/>
                <a:tab pos="4708080" algn="l"/>
                <a:tab pos="5157359" algn="l"/>
                <a:tab pos="5606640" algn="l"/>
                <a:tab pos="6055920" algn="l"/>
                <a:tab pos="6505200" algn="l"/>
                <a:tab pos="6954480" algn="l"/>
                <a:tab pos="7403760" algn="l"/>
                <a:tab pos="7853040" algn="l"/>
                <a:tab pos="8302319" algn="l"/>
                <a:tab pos="8751600" algn="l"/>
                <a:tab pos="9200880" algn="l"/>
              </a:tabLst>
              <a:defRPr lang="fr-FR" sz="1200" b="0" i="0" u="none" strike="noStrike" baseline="0">
                <a:ln>
                  <a:noFill/>
                </a:ln>
                <a:solidFill>
                  <a:srgbClr val="000000"/>
                </a:solidFill>
                <a:latin typeface="Times New Roman" pitchFamily="18"/>
                <a:ea typeface="Segoe UI" pitchFamily="2"/>
                <a:cs typeface="Segoe UI" pitchFamily="2"/>
              </a:defRPr>
            </a:lvl1pPr>
          </a:lstStyle>
          <a:p>
            <a:pPr lvl="0"/>
            <a:fld id="{CCDB3EA8-FC84-4270-B65F-75F49B4058E2}" type="slidenum">
              <a:t>‹N°›</a:t>
            </a:fld>
            <a:endParaRPr lang="fr-FR"/>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52D5EA4-873B-4F9B-88A5-3D3F79F79DA0}" type="slidenum">
              <a:t>1</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14E6E5B-D9C4-48BE-AB68-C7F90A8AFFE1}" type="slidenum">
              <a:t>10</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A7086C6-E72E-423F-AB61-15C7187F84DE}" type="slidenum">
              <a:t>11</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93F3010-5816-4689-91F8-4CE7EF393F4F}" type="slidenum">
              <a:t>12</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FC28643-B92F-4494-98FC-FC91988381D9}" type="slidenum">
              <a:t>13</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A825BDE-FC0F-4F90-BAAE-952EF4CDC4BF}" type="slidenum">
              <a:t>14</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B60D60B-5095-4592-98C1-95DE1985CD94}" type="slidenum">
              <a:t>15</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5D6EA2D-9802-43FA-9C06-D39641B81F51}" type="slidenum">
              <a:t>16</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7B0A703-9F5E-438E-B609-801AF2FB763A}" type="slidenum">
              <a:t>17</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BE802E6-C7BB-462C-8D10-CAB8FFEFE4B6}" type="slidenum">
              <a:t>18</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6C7A93A-C613-49B9-BEF8-CC6B35A2684E}" type="slidenum">
              <a:t>19</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8E96FB0-A8AE-4A6E-841B-84E62537EB1F}" type="slidenum">
              <a:t>2</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1235457-11F4-4A7D-926E-99E7ED1C891F}" type="slidenum">
              <a:t>20</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FF9FAD1-7451-4A19-83A4-B34695ADC645}" type="slidenum">
              <a:t>21</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2228BDA-2078-46BB-8293-2406E9F256BF}" type="slidenum">
              <a:t>22</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A59857F-5A40-4B9E-9117-461256944ED4}" type="slidenum">
              <a:t>23</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5711706-DA66-463C-A104-F8BB52376D34}" type="slidenum">
              <a:t>24</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9E4A256-94C4-4603-AEF7-4EAB204E50FA}" type="slidenum">
              <a:t>25</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63C47BB-0171-4699-903F-7564CD9E809D}" type="slidenum">
              <a:t>26</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5070527-20B6-48B9-8D4D-B44F42E41742}" type="slidenum">
              <a:t>27</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CE52F11-7FC2-475B-AAB4-A48B1404B37C}" type="slidenum">
              <a:t>28</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0590491-E832-49BC-B917-D84AC3E06DCF}" type="slidenum">
              <a:t>3</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A avoir en toile de fond: total IS=40 milliards</a:t>
            </a: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4D782CE-EFD9-46E4-983A-6D03036067A3}" type="slidenum">
              <a:t>4</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2"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30000">
                <a:ln>
                  <a:noFill/>
                </a:ln>
                <a:solidFill>
                  <a:srgbClr val="000000"/>
                </a:solidFill>
                <a:latin typeface="Calibri" pitchFamily="34"/>
                <a:ea typeface="Microsoft YaHei" pitchFamily="2"/>
                <a:cs typeface="Microsoft YaHei" pitchFamily="2"/>
              </a:rPr>
              <a:t>Préfinancement  CICE 2014 = Assiette CICE n- 1 2013 déclarée sur DUCS (Déclaration Unifiée des cotisations sociales au 31/12/2013) ou sur DADS (Déclaration Annuelle des Données Sociales) X 6 %  taux du CICE 2014  avec une quotité de financement de 85 %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3000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3000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Pour la clarté de l’exposé, il est convenu de retenir que: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-1 SMIC donne près de 1040E de CICE,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-2 SMIC : près de 2000E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-2,5 SMIC: près de 2600E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3000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4166BC6-CF8B-4320-BE6C-DBB0446D243C}" type="slidenum">
              <a:t>5</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Pour la clarté de l’exposé, il est convenu de retenir que: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-1 SMIC donne près de 1000E de CICE,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-2 SMIC : près de 2000E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-2,5 SMIC: près de 2500E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3000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174D86D-93A4-473A-B4F0-77CD2AE58D76}" type="slidenum">
              <a:t>6</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Calcul des 30 000:</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une entreprise de 15 salariés à plein temps, dont 10 sont rémunérés  à 2 SMIC et 5 à plus de 2,5 SMIC. Le montant brut annuel du SMIC est de 17340 €.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Le montant du crédit d’impôt se porte à 10* 1*17340*6/100 = 10 400  et 10* 2*17340*6/100 =20 800</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Soit un total de 31 200 (10 400+ 20 800)</a:t>
            </a: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1698608-E20A-4F07-97DD-3FBF68D1586C}" type="slidenum">
              <a:t>7</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30000">
                <a:ln>
                  <a:noFill/>
                </a:ln>
                <a:solidFill>
                  <a:srgbClr val="000000"/>
                </a:solidFill>
                <a:latin typeface="Calibri" pitchFamily="34"/>
                <a:ea typeface="Microsoft YaHei" pitchFamily="2"/>
                <a:cs typeface="Microsoft YaHei" pitchFamily="2"/>
              </a:rPr>
              <a:t>Calcul des 30 000:</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une entreprise de 15 salariés à plein temps, dont 10 sont rémunérés  à 2 SMIC et 5 à plus de 2,5 SMIC. Le montant brut annuel du SMIC est de 17340 €.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Le montant du crédit d’impôt se porte à 10* 1*17340*6/100 = 10 400  et 10* 2*17340*6/100 =20 800</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1" u="none" strike="noStrike" baseline="30000">
                <a:ln>
                  <a:noFill/>
                </a:ln>
                <a:solidFill>
                  <a:srgbClr val="000000"/>
                </a:solidFill>
                <a:latin typeface="Calibri" pitchFamily="34"/>
                <a:ea typeface="Microsoft YaHei" pitchFamily="2"/>
                <a:cs typeface="Microsoft YaHei" pitchFamily="2"/>
              </a:rPr>
              <a:t>Soit un total de 31 200 (10 400+ 20 800)</a:t>
            </a: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4DFF2DE-A14C-430C-8F95-0131B55F40E3}" type="slidenum">
              <a:t>8</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920879" y="746280"/>
            <a:ext cx="4965480" cy="3725640"/>
          </a:xfrm>
          <a:solidFill>
            <a:srgbClr val="729FCF"/>
          </a:solidFill>
          <a:ln w="25400">
            <a:solidFill>
              <a:srgbClr val="3465AF"/>
            </a:solidFill>
            <a:prstDash val="solid"/>
          </a:ln>
        </p:spPr>
      </p:sp>
      <p:sp>
        <p:nvSpPr>
          <p:cNvPr id="3" name="Forme libre 2"/>
          <p:cNvSpPr/>
          <p:nvPr/>
        </p:nvSpPr>
        <p:spPr>
          <a:xfrm>
            <a:off x="681120" y="4721400"/>
            <a:ext cx="5443559" cy="447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Forme libre 3"/>
          <p:cNvSpPr/>
          <p:nvPr/>
        </p:nvSpPr>
        <p:spPr>
          <a:xfrm>
            <a:off x="3854519" y="9441000"/>
            <a:ext cx="2949480" cy="49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948E0C7-66B5-4E28-A092-F4A0C23E3F6E}" type="slidenum">
              <a:t>9</a:t>
            </a:fld>
            <a:endParaRPr lang="fr-FR" sz="12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037227FF-2F02-4098-B3C2-6A13DCB73617}" type="slidenum">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6530DD77-5828-4D3A-81DE-5F3281AA66D5}" type="slidenum">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7813" y="274638"/>
            <a:ext cx="2055812" cy="58483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8213" cy="5848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D34CBF7E-0F1C-460B-869E-C2D7BF641892}" type="slidenum">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AF1B1C58-1824-4A37-9E00-20BDBFEB2DB0}" type="slidenum">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D8F505D1-91A8-4626-A52D-B0A178C6B23E}" type="slidenum">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51C62718-B151-4230-ADA6-A25E26573F74}" type="slidenum">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700213"/>
            <a:ext cx="40306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1375" y="1700213"/>
            <a:ext cx="4032250"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3C486287-90D7-41D3-8D69-C25AAB26FAE2}" type="slidenum">
              <a:t>‹N°›</a:t>
            </a:fld>
            <a:endParaRPr lang="fr-F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5DEF9B30-8EAA-46D8-B47D-03307A1A50E4}" type="slidenum">
              <a:t>‹N°›</a:t>
            </a:fld>
            <a:endParaRPr lang="fr-F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49B303BC-D8B5-486A-8CD3-12329F7B67A7}" type="slidenum">
              <a:t>‹N°›</a:t>
            </a:fld>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697E9E70-9083-4823-998F-0EA9BE87F68A}" type="slidenum">
              <a:t>‹N°›</a:t>
            </a:fld>
            <a:endParaRPr lang="fr-FR"/>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483B823C-088B-4CB4-86CF-98B9B9ABE174}" type="slidenum">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277C24E1-49D7-4CDF-A94D-353FA7260D64}" type="slidenum">
              <a:t>‹N°›</a:t>
            </a:fld>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DBDF22C9-69B9-4E24-A54C-12CAD51B2E3F}" type="slidenum">
              <a:t>‹N°›</a:t>
            </a:fld>
            <a:endParaRPr lang="fr-F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2F3790B5-9062-47D0-BF6C-5513BA299CFD}" type="slidenum">
              <a:t>‹N°›</a:t>
            </a:fld>
            <a:endParaRPr lang="fr-F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57988" y="257175"/>
            <a:ext cx="2095500" cy="58658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257175"/>
            <a:ext cx="6137275" cy="58658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482A6E5-1152-42C2-8486-990AE3E421F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974F6663-6A18-46A8-9E4F-F8333186B4D9}" type="slidenum">
              <a:t>‹N°›</a:t>
            </a:fld>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FBD0F3FA-4621-4221-8A9C-ACC86B325A09}" type="slidenum">
              <a:t>‹N°›</a:t>
            </a:fld>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DA6AC98E-0A71-4623-BADD-696A389E2083}" type="slidenum">
              <a:t>‹N°›</a:t>
            </a:fld>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708E74A0-3F71-425F-A6A8-2131867EE80A}" type="slidenum">
              <a:t>‹N°›</a:t>
            </a:fld>
            <a:endParaRPr lang="fr-F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6E2E3B0E-364E-423C-A39B-34889359291B}" type="slidenum">
              <a:t>‹N°›</a:t>
            </a:fld>
            <a:endParaRPr lang="fr-F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77F074D1-3085-4193-9DCD-C53AABC127C4}" type="slidenum">
              <a:t>‹N°›</a:t>
            </a:fld>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C552FA8C-D186-4633-B0E8-85EFD2D99B07}" type="slidenum">
              <a:t>‹N°›</a:t>
            </a:fld>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0B7E6A49-FBCB-47A4-B60F-F2EEEBC29045}" type="slidenum">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3294F4EE-B8CE-4AB4-A2E0-5EC3258154FE}" type="slidenum">
              <a:t>‹N°›</a:t>
            </a:fld>
            <a:endParaRPr lang="fr-F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908DAD3A-AE7C-4921-97C4-46026791C431}" type="slidenum">
              <a:t>‹N°›</a:t>
            </a:fld>
            <a:endParaRPr lang="fr-F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AA45494F-514B-4BE6-94AF-8619D3751274}" type="slidenum">
              <a:t>‹N°›</a:t>
            </a:fld>
            <a:endParaRPr lang="fr-F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8454DD19-30C9-4002-96FF-19997D06405B}" type="slidenum">
              <a:t>‹N°›</a:t>
            </a:fld>
            <a:endParaRPr lang="fr-F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7813" y="274638"/>
            <a:ext cx="2055812" cy="58483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8213" cy="58483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912107C-97CC-472B-B3A5-7ACCC38AC6DC}"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7E2907DD-F50F-49FE-8081-39F799739FA0}" type="slidenum">
              <a:t>‹N°›</a:t>
            </a:fld>
            <a:endParaRPr lang="fr-F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10D12E92-6E19-49F7-9645-EAED78DC1446}" type="slidenum">
              <a:t>‹N°›</a:t>
            </a:fld>
            <a:endParaRPr lang="fr-F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AAD8EB24-9F17-4A75-AB0E-2CFB55C3FA1C}" type="slidenum">
              <a:t>‹N°›</a:t>
            </a:fld>
            <a:endParaRPr lang="fr-F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46A9CEBD-619E-4EC0-AD3A-6898BBD0EA45}" type="slidenum">
              <a:t>‹N°›</a:t>
            </a:fld>
            <a:endParaRPr lang="fr-F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700213"/>
            <a:ext cx="40306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1375" y="1700213"/>
            <a:ext cx="4032250"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3B56F482-7F7C-494E-9E52-DA93BF7338FE}" type="slidenum">
              <a:t>‹N°›</a:t>
            </a:fld>
            <a:endParaRPr lang="fr-F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E45D4831-B849-44AE-87AC-0E2012B6CA8A}" type="slidenum">
              <a:t>‹N°›</a:t>
            </a:fld>
            <a:endParaRPr lang="fr-F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D50356B2-EBBB-4607-8503-08812D66E37E}" type="slidenum">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402546A2-A921-4446-AC70-0DD5B8587AD9}" type="slidenum">
              <a:t>‹N°›</a:t>
            </a:fld>
            <a:endParaRPr lang="fr-F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3A4372C4-E491-4716-B5DB-DC79524727C8}" type="slidenum">
              <a:t>‹N°›</a:t>
            </a:fld>
            <a:endParaRPr lang="fr-FR"/>
          </a:p>
        </p:txBody>
      </p:sp>
    </p:spTree>
  </p:cSld>
  <p:clrMapOvr>
    <a:masterClrMapping/>
  </p:clrMapOvr>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E880F584-FB6F-4641-888E-3FE4F0734DCD}" type="slidenum">
              <a:t>‹N°›</a:t>
            </a:fld>
            <a:endParaRPr lang="fr-F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3464EFD5-C79B-4418-BAEC-3DDC16148E25}" type="slidenum">
              <a:t>‹N°›</a:t>
            </a:fld>
            <a:endParaRPr lang="fr-F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8413C588-64E3-4600-8E2A-5A8C165319DB}" type="slidenum">
              <a:t>‹N°›</a:t>
            </a:fld>
            <a:endParaRPr lang="fr-F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57988" y="257175"/>
            <a:ext cx="2095500" cy="58658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257175"/>
            <a:ext cx="6137275" cy="58658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3B94806-EFD5-4EDE-9C53-A8DC004176A7}"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6B28092B-D379-4141-A1B9-AABC73DE9603}" type="slidenum">
              <a:t>‹N°›</a:t>
            </a:fld>
            <a:endParaRPr lang="fr-F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FFBC8B69-851F-4057-9F3A-E9C3699D904E}" type="slidenum">
              <a:t>‹N°›</a:t>
            </a:fld>
            <a:endParaRPr lang="fr-F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0D27922E-B76D-411A-9B7D-331C6AFB2929}" type="slidenum">
              <a:t>‹N°›</a:t>
            </a:fld>
            <a:endParaRPr lang="fr-F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9626CBB5-8A65-427C-B0C2-83E1CA1F27C3}" type="slidenum">
              <a:t>‹N°›</a:t>
            </a:fld>
            <a:endParaRPr lang="fr-F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700213"/>
            <a:ext cx="40306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1375" y="1700213"/>
            <a:ext cx="4032250"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DCFEE3F8-4A90-424A-8F95-581EDE16FFD2}" type="slidenum">
              <a:t>‹N°›</a:t>
            </a:fld>
            <a:endParaRPr lang="fr-F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2BB935D1-4B81-46C1-808C-2FD65D603565}" type="slidenum">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4F787A9A-4BA4-4AEF-8EEE-BC83F0380C41}" type="slidenum">
              <a:t>‹N°›</a:t>
            </a:fld>
            <a:endParaRPr lang="fr-F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A28C7D41-4F22-4A16-B643-05DF8AF06043}" type="slidenum">
              <a:t>‹N°›</a:t>
            </a:fld>
            <a:endParaRPr lang="fr-F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2CE42689-C932-47D8-87F3-47F345F21F1E}" type="slidenum">
              <a:t>‹N°›</a:t>
            </a:fld>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464C437E-7A0D-46BC-9195-BAD32A5B1F99}" type="slidenum">
              <a:t>‹N°›</a:t>
            </a:fld>
            <a:endParaRPr lang="fr-F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3862B9FE-9724-41F3-BA86-16A8AA0695CB}" type="slidenum">
              <a:t>‹N°›</a:t>
            </a:fld>
            <a:endParaRPr lang="fr-F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DA954A11-AACA-4266-8D0E-19814772F383}" type="slidenum">
              <a:t>‹N°›</a:t>
            </a:fld>
            <a:endParaRPr lang="fr-F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57988" y="257175"/>
            <a:ext cx="2095500" cy="58658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257175"/>
            <a:ext cx="6137275" cy="58658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F89E083-4E87-4C71-B9E7-AC19B88AA3E1}"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9BED9F22-9C9E-4758-938F-B3DF6C634306}" type="slidenum">
              <a:t>‹N°›</a:t>
            </a:fld>
            <a:endParaRPr lang="fr-F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49C888DE-3920-472E-A7AE-AC75B5077D77}" type="slidenum">
              <a:t>‹N°›</a:t>
            </a:fld>
            <a:endParaRPr lang="fr-F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8FE22218-E5E1-4FAA-86FF-B8CE2BC9682E}" type="slidenum">
              <a:t>‹N°›</a:t>
            </a:fld>
            <a:endParaRPr lang="fr-F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05BA0714-481D-47AF-AC62-96055B12F0FE}" type="slidenum">
              <a:t>‹N°›</a:t>
            </a:fld>
            <a:endParaRPr lang="fr-F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1700213"/>
            <a:ext cx="4030662"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1375" y="1700213"/>
            <a:ext cx="4032250"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FE301DD0-702B-444A-81DB-EAEA7C745EE2}" type="slidenum">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12C956D8-4F99-4496-BA1A-4EB48F13BA25}" type="slidenum">
              <a:t>‹N°›</a:t>
            </a:fld>
            <a:endParaRPr lang="fr-F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8" name="Espace réservé du numéro de diapositive 7"/>
          <p:cNvSpPr>
            <a:spLocks noGrp="1"/>
          </p:cNvSpPr>
          <p:nvPr>
            <p:ph type="sldNum" sz="quarter" idx="11"/>
          </p:nvPr>
        </p:nvSpPr>
        <p:spPr/>
        <p:txBody>
          <a:bodyPr/>
          <a:lstStyle/>
          <a:p>
            <a:pPr lvl="0"/>
            <a:fld id="{803BD4F3-DFB8-49E6-9525-E67DC5A0E65F}" type="slidenum">
              <a:t>‹N°›</a:t>
            </a:fld>
            <a:endParaRPr lang="fr-F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4" name="Espace réservé du numéro de diapositive 3"/>
          <p:cNvSpPr>
            <a:spLocks noGrp="1"/>
          </p:cNvSpPr>
          <p:nvPr>
            <p:ph type="sldNum" sz="quarter" idx="11"/>
          </p:nvPr>
        </p:nvSpPr>
        <p:spPr/>
        <p:txBody>
          <a:bodyPr/>
          <a:lstStyle/>
          <a:p>
            <a:pPr lvl="0"/>
            <a:fld id="{83514A5B-8603-4EB5-9B5F-C4BE902AF0DB}" type="slidenum">
              <a:t>‹N°›</a:t>
            </a:fld>
            <a:endParaRPr lang="fr-F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1BB50CCE-F742-4C6E-B2B3-5F733D3B6E93}" type="slidenum">
              <a:t>‹N°›</a:t>
            </a:fld>
            <a:endParaRPr lang="fr-F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894CD72F-4563-4DB8-8DE0-E036930D781B}" type="slidenum">
              <a:t>‹N°›</a:t>
            </a:fld>
            <a:endParaRPr lang="fr-F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52A8778C-6EBF-471E-BF71-825333AEF4BD}" type="slidenum">
              <a:t>‹N°›</a:t>
            </a:fld>
            <a:endParaRPr lang="fr-F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B59D140B-0E99-4D11-8792-819C39B33AD6}" type="slidenum">
              <a:t>‹N°›</a:t>
            </a:fld>
            <a:endParaRPr lang="fr-F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57988" y="257175"/>
            <a:ext cx="2095500" cy="58658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68313" y="257175"/>
            <a:ext cx="6137275" cy="58658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1666C32-E890-455E-88F9-8B4810C32522}" type="datetime1">
              <a:rPr lang="fr-FR" smtClean="0"/>
              <a:pPr lvl="0"/>
              <a:t>13/07/2014</a:t>
            </a:fld>
            <a:endParaRPr lang="fr-FR"/>
          </a:p>
        </p:txBody>
      </p:sp>
      <p:sp>
        <p:nvSpPr>
          <p:cNvPr id="5" name="Espace réservé du numéro de diapositive 4"/>
          <p:cNvSpPr>
            <a:spLocks noGrp="1"/>
          </p:cNvSpPr>
          <p:nvPr>
            <p:ph type="sldNum" sz="quarter" idx="11"/>
          </p:nvPr>
        </p:nvSpPr>
        <p:spPr/>
        <p:txBody>
          <a:bodyPr/>
          <a:lstStyle/>
          <a:p>
            <a:pPr lvl="0"/>
            <a:fld id="{98F5BB1C-EADB-4571-8506-1F58792CD009}" type="slidenum">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3" name="Espace réservé du numéro de diapositive 2"/>
          <p:cNvSpPr>
            <a:spLocks noGrp="1"/>
          </p:cNvSpPr>
          <p:nvPr>
            <p:ph type="sldNum" sz="quarter" idx="11"/>
          </p:nvPr>
        </p:nvSpPr>
        <p:spPr/>
        <p:txBody>
          <a:bodyPr/>
          <a:lstStyle/>
          <a:p>
            <a:pPr lvl="0"/>
            <a:fld id="{902EAFEE-AD2A-446F-8F9B-90E913761176}" type="slidenum">
              <a:t>‹N°›</a:t>
            </a:fld>
            <a:endParaRPr lang="fr-F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380E6F25-858F-4312-9647-EFF61E0FD061}" type="slidenum">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lvl="0"/>
            <a:fld id="{F96A4C6C-5F79-4683-9D38-1174912706FD}" type="datetime1">
              <a:rPr lang="fr-FR" smtClean="0"/>
              <a:pPr lvl="0"/>
              <a:t>13/07/2014</a:t>
            </a:fld>
            <a:endParaRPr lang="fr-FR"/>
          </a:p>
        </p:txBody>
      </p:sp>
      <p:sp>
        <p:nvSpPr>
          <p:cNvPr id="6" name="Espace réservé du numéro de diapositive 5"/>
          <p:cNvSpPr>
            <a:spLocks noGrp="1"/>
          </p:cNvSpPr>
          <p:nvPr>
            <p:ph type="sldNum" sz="quarter" idx="11"/>
          </p:nvPr>
        </p:nvSpPr>
        <p:spPr/>
        <p:txBody>
          <a:bodyPr/>
          <a:lstStyle/>
          <a:p>
            <a:pPr lvl="0"/>
            <a:fld id="{8DA8112E-901C-4761-B9E7-D3ED1A714DD7}" type="slidenum">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6839" y="274680"/>
            <a:ext cx="8226360" cy="113976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456839" y="1599840"/>
            <a:ext cx="8226360" cy="452268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baseline="0">
                <a:ln>
                  <a:noFill/>
                </a:ln>
                <a:solidFill>
                  <a:srgbClr val="000000"/>
                </a:solidFill>
                <a:latin typeface="Calibri" pitchFamily="34"/>
                <a:ea typeface="Microsoft YaHei" pitchFamily="2"/>
                <a:cs typeface="Microsoft YaHei" pitchFamily="2"/>
              </a:defRPr>
            </a:defPPr>
            <a:lvl1pPr marL="342720" marR="0" lvl="0" indent="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baseline="0">
                <a:ln>
                  <a:noFill/>
                </a:ln>
                <a:solidFill>
                  <a:srgbClr val="000000"/>
                </a:solidFill>
                <a:latin typeface="Calibri" pitchFamily="34"/>
                <a:ea typeface="Microsoft YaHei" pitchFamily="2"/>
                <a:cs typeface="Microsoft YaHei"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400" b="0" i="0" u="none" strike="noStrike" baseline="0">
                <a:ln>
                  <a:noFill/>
                </a:ln>
                <a:solidFill>
                  <a:srgbClr val="000000"/>
                </a:solidFill>
                <a:latin typeface="Calibri" pitchFamily="34"/>
                <a:ea typeface="Microsoft YaHei" pitchFamily="2"/>
                <a:cs typeface="Microsoft YaHei"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400" b="0" i="0" u="none" strike="noStrike" baseline="0">
                <a:ln>
                  <a:noFill/>
                </a:ln>
                <a:solidFill>
                  <a:srgbClr val="000000"/>
                </a:solidFill>
                <a:latin typeface="Calibri" pitchFamily="34"/>
                <a:ea typeface="Microsoft YaHei" pitchFamily="2"/>
                <a:cs typeface="Microsoft YaHei"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2000" b="0" i="0" u="none" strike="noStrike" baseline="0">
                <a:ln>
                  <a:noFill/>
                </a:ln>
                <a:solidFill>
                  <a:srgbClr val="000000"/>
                </a:solidFill>
                <a:latin typeface="Calibri" pitchFamily="34"/>
                <a:ea typeface="Microsoft YaHei" pitchFamily="2"/>
                <a:cs typeface="Microsoft YaHei"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baseline="0">
                <a:ln>
                  <a:noFill/>
                </a:ln>
                <a:solidFill>
                  <a:srgbClr val="000000"/>
                </a:solidFill>
                <a:latin typeface="Calibri" pitchFamily="34"/>
                <a:ea typeface="Microsoft YaHei" pitchFamily="2"/>
                <a:cs typeface="Microsoft YaHei"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baseline="0">
                <a:ln>
                  <a:noFill/>
                </a:ln>
                <a:solidFill>
                  <a:srgbClr val="000000"/>
                </a:solidFill>
                <a:latin typeface="Calibri" pitchFamily="34"/>
                <a:ea typeface="Microsoft YaHei" pitchFamily="2"/>
                <a:cs typeface="Microsoft YaHei"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baseline="0">
                <a:ln>
                  <a:noFill/>
                </a:ln>
                <a:solidFill>
                  <a:srgbClr val="000000"/>
                </a:solidFill>
                <a:latin typeface="Calibri" pitchFamily="34"/>
                <a:ea typeface="Microsoft YaHei" pitchFamily="2"/>
                <a:cs typeface="Microsoft YaHei"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baseline="0">
                <a:ln>
                  <a:noFill/>
                </a:ln>
                <a:solidFill>
                  <a:srgbClr val="000000"/>
                </a:solidFill>
                <a:latin typeface="Calibri" pitchFamily="34"/>
                <a:ea typeface="Microsoft YaHei" pitchFamily="2"/>
                <a:cs typeface="Microsoft YaHei"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baseline="0">
                <a:ln>
                  <a:noFill/>
                </a:ln>
                <a:solidFill>
                  <a:srgbClr val="000000"/>
                </a:solidFill>
                <a:latin typeface="Calibri" pitchFamily="34"/>
                <a:ea typeface="Microsoft YaHei" pitchFamily="2"/>
                <a:cs typeface="Microsoft YaHei"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457200" y="6356160"/>
            <a:ext cx="2130480" cy="361799"/>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Calibri" pitchFamily="34"/>
                <a:ea typeface="Microsoft YaHei" pitchFamily="2"/>
                <a:cs typeface="Microsoft YaHei" pitchFamily="2"/>
              </a:defRPr>
            </a:lvl1pPr>
          </a:lstStyle>
          <a:p>
            <a:pPr lvl="0"/>
            <a:fld id="{F96A4C6C-5F79-4683-9D38-1174912706FD}" type="datetime1">
              <a:rPr lang="fr-FR"/>
              <a:pPr lvl="0"/>
              <a:t>2014/7/13</a:t>
            </a:fld>
            <a:endParaRPr lang="fr-FR"/>
          </a:p>
        </p:txBody>
      </p:sp>
      <p:sp>
        <p:nvSpPr>
          <p:cNvPr id="5" name="Forme libre 4"/>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6" name="Espace réservé du numéro de diapositive 5"/>
          <p:cNvSpPr txBox="1">
            <a:spLocks noGrp="1"/>
          </p:cNvSpPr>
          <p:nvPr>
            <p:ph type="sldNum" sz="quarter" idx="4"/>
          </p:nvPr>
        </p:nvSpPr>
        <p:spPr>
          <a:xfrm>
            <a:off x="6553080" y="6356160"/>
            <a:ext cx="2130480" cy="361799"/>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800" b="0" i="0" u="none" strike="noStrike" baseline="0">
                <a:solidFill>
                  <a:srgbClr val="000000"/>
                </a:solidFill>
                <a:latin typeface="Calibri" pitchFamily="34"/>
                <a:ea typeface="Microsoft YaHei" pitchFamily="2"/>
                <a:cs typeface="Microsoft YaHei" pitchFamily="2"/>
              </a:defRPr>
            </a:lvl1pPr>
          </a:lstStyle>
          <a:p>
            <a:pPr lvl="0"/>
            <a:fld id="{04904EF2-6301-4D8F-BF81-E1313A6AF5CD}"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4400" b="0" i="0" u="none" strike="noStrike" baseline="0">
          <a:ln>
            <a:noFill/>
          </a:ln>
          <a:solidFill>
            <a:srgbClr val="000000"/>
          </a:solidFill>
          <a:latin typeface="Calibri" pitchFamily="34"/>
          <a:ea typeface="Microsoft YaHei" pitchFamily="2"/>
        </a:defRPr>
      </a:lvl1pPr>
    </p:titleStyle>
    <p:bodyStyle>
      <a:lvl1pPr marL="342720" marR="0" indent="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baseline="0">
          <a:ln>
            <a:noFill/>
          </a:ln>
          <a:solidFill>
            <a:srgbClr val="000000"/>
          </a:solidFill>
          <a:latin typeface="Calibri" pitchFamily="34"/>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0" y="0"/>
            <a:ext cx="9144000" cy="1484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3" name="Forme libre 2"/>
          <p:cNvSpPr/>
          <p:nvPr/>
        </p:nvSpPr>
        <p:spPr>
          <a:xfrm>
            <a:off x="0" y="1484279"/>
            <a:ext cx="9144000" cy="537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BEEF4"/>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Espace réservé du titre 3"/>
          <p:cNvSpPr txBox="1">
            <a:spLocks noGrp="1"/>
          </p:cNvSpPr>
          <p:nvPr>
            <p:ph type="title"/>
          </p:nvPr>
        </p:nvSpPr>
        <p:spPr>
          <a:xfrm>
            <a:off x="1547640" y="256680"/>
            <a:ext cx="7305840" cy="1008359"/>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5" name="Espace réservé du texte 4"/>
          <p:cNvSpPr txBox="1">
            <a:spLocks noGrp="1"/>
          </p:cNvSpPr>
          <p:nvPr>
            <p:ph type="body" idx="1"/>
          </p:nvPr>
        </p:nvSpPr>
        <p:spPr>
          <a:xfrm>
            <a:off x="468360" y="1699919"/>
            <a:ext cx="8215200" cy="442260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defPPr>
            <a:lvl1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400" b="0" i="0" u="none" strike="noStrike" kern="1200" baseline="0">
                <a:ln>
                  <a:noFill/>
                </a:ln>
                <a:solidFill>
                  <a:srgbClr val="404040"/>
                </a:solidFill>
                <a:latin typeface="Arial" pitchFamily="2"/>
                <a:ea typeface="Arial" pitchFamily="2"/>
                <a:cs typeface="Arial" pitchFamily="2"/>
              </a:defRPr>
            </a:lvl2pPr>
            <a:lvl3pPr marL="1143000" marR="0" lvl="2" indent="-228600" algn="l" rtl="0" hangingPunct="0">
              <a:lnSpc>
                <a:spcPct val="100000"/>
              </a:lnSpc>
              <a:spcBef>
                <a:spcPts val="499"/>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000" b="0" i="0" u="none" strike="noStrike" kern="1200" baseline="0">
                <a:ln>
                  <a:noFill/>
                </a:ln>
                <a:solidFill>
                  <a:srgbClr val="404040"/>
                </a:solidFill>
                <a:latin typeface="Arial" pitchFamily="2"/>
                <a:ea typeface="Arial" pitchFamily="2"/>
                <a:cs typeface="Arial" pitchFamily="2"/>
              </a:defRPr>
            </a:lvl3pPr>
            <a:lvl4pPr marL="1600199" marR="0" lvl="3" indent="-228600" algn="l" rtl="0" hangingPunct="0">
              <a:lnSpc>
                <a:spcPct val="100000"/>
              </a:lnSpc>
              <a:spcBef>
                <a:spcPts val="448"/>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1800" b="0" i="0" u="none" strike="noStrike" kern="1200" baseline="0">
                <a:ln>
                  <a:noFill/>
                </a:ln>
                <a:solidFill>
                  <a:srgbClr val="404040"/>
                </a:solidFill>
                <a:latin typeface="Arial" pitchFamily="2"/>
                <a:ea typeface="Arial" pitchFamily="2"/>
                <a:cs typeface="Arial"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txBox="1">
            <a:spLocks noGrp="1"/>
          </p:cNvSpPr>
          <p:nvPr>
            <p:ph type="dt" sz="half" idx="2"/>
          </p:nvPr>
        </p:nvSpPr>
        <p:spPr>
          <a:xfrm>
            <a:off x="457200" y="6356160"/>
            <a:ext cx="2130480" cy="361799"/>
          </a:xfrm>
          <a:prstGeom prst="rect">
            <a:avLst/>
          </a:prstGeom>
          <a:noFill/>
          <a:ln>
            <a:noFill/>
          </a:ln>
        </p:spPr>
        <p:txBody>
          <a:bodyPr wrap="square" lIns="90000" tIns="46800" rIns="90000" bIns="46800" anchor="ctr" anchorCtr="0"/>
          <a:lstStyle>
            <a:lvl1pPr marL="0" marR="0" lvl="0" indent="0"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7482A6E5-1152-42C2-8486-990AE3E421FC}" type="datetime1">
              <a:rPr lang="fr-FR"/>
              <a:pPr lvl="0"/>
              <a:t>2014/7/13</a:t>
            </a:fld>
            <a:endParaRPr lang="fr-FR"/>
          </a:p>
        </p:txBody>
      </p:sp>
      <p:sp>
        <p:nvSpPr>
          <p:cNvPr id="7" name="Espace réservé du numéro de diapositive 6"/>
          <p:cNvSpPr txBox="1">
            <a:spLocks noGrp="1"/>
          </p:cNvSpPr>
          <p:nvPr>
            <p:ph type="sldNum" sz="quarter" idx="4"/>
          </p:nvPr>
        </p:nvSpPr>
        <p:spPr>
          <a:xfrm>
            <a:off x="6553080" y="6356160"/>
            <a:ext cx="2130480" cy="361799"/>
          </a:xfrm>
          <a:prstGeom prst="rect">
            <a:avLst/>
          </a:prstGeom>
          <a:noFill/>
          <a:ln>
            <a:noFill/>
          </a:ln>
        </p:spPr>
        <p:txBody>
          <a:bodyPr wrap="square" lIns="90000" tIns="46800" rIns="90000" bIns="46800" anchor="ctr" anchorCtr="0"/>
          <a:lstStyle>
            <a:lvl1pPr marL="0" marR="0" lvl="0" indent="0" algn="r"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3317351E-0487-40BE-91BB-F746C810D1F4}" type="slidenum">
              <a:t>‹N°›</a:t>
            </a:fld>
            <a:endParaRPr lang="fr-FR"/>
          </a:p>
        </p:txBody>
      </p:sp>
      <p:sp>
        <p:nvSpPr>
          <p:cNvPr id="8" name="Connecteur droit 7"/>
          <p:cNvSpPr/>
          <p:nvPr/>
        </p:nvSpPr>
        <p:spPr>
          <a:xfrm>
            <a:off x="0" y="1484279"/>
            <a:ext cx="9144000" cy="1800"/>
          </a:xfrm>
          <a:prstGeom prst="line">
            <a:avLst/>
          </a:prstGeom>
          <a:noFill/>
          <a:ln w="57240">
            <a:solidFill>
              <a:srgbClr val="BDD13D"/>
            </a:solidFill>
            <a:prstDash val="solid"/>
            <a:miter/>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9" name=""/>
          <p:cNvPicPr>
            <a:picLocks noChangeAspect="1"/>
          </p:cNvPicPr>
          <p:nvPr/>
        </p:nvPicPr>
        <p:blipFill>
          <a:blip r:embed="rId13" cstate="print">
            <a:alphaModFix/>
            <a:lum contrast="12000"/>
          </a:blip>
          <a:srcRect b="25894"/>
          <a:stretch>
            <a:fillRect/>
          </a:stretch>
        </p:blipFill>
        <p:spPr>
          <a:xfrm>
            <a:off x="3995640" y="6237360"/>
            <a:ext cx="1260720" cy="630000"/>
          </a:xfrm>
          <a:prstGeom prst="rect">
            <a:avLst/>
          </a:prstGeom>
          <a:noFill/>
          <a:ln>
            <a:noFill/>
          </a:ln>
        </p:spPr>
      </p:pic>
      <p:pic>
        <p:nvPicPr>
          <p:cNvPr id="10" name=""/>
          <p:cNvPicPr>
            <a:picLocks noChangeAspect="1"/>
          </p:cNvPicPr>
          <p:nvPr/>
        </p:nvPicPr>
        <p:blipFill>
          <a:blip r:embed="rId14" cstate="print">
            <a:alphaModFix/>
            <a:lum/>
          </a:blip>
          <a:srcRect/>
          <a:stretch>
            <a:fillRect/>
          </a:stretch>
        </p:blipFill>
        <p:spPr>
          <a:xfrm>
            <a:off x="0" y="71280"/>
            <a:ext cx="1504800" cy="13417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3600" b="1" i="0" u="none" strike="noStrike" kern="1200" baseline="0">
          <a:ln>
            <a:noFill/>
          </a:ln>
          <a:solidFill>
            <a:srgbClr val="19B8E8"/>
          </a:solidFill>
          <a:latin typeface="Verdana" pitchFamily="34"/>
          <a:ea typeface="Verdana" pitchFamily="34"/>
          <a:cs typeface="Verdana" pitchFamily="34"/>
        </a:defRPr>
      </a:lvl1pPr>
    </p:titleStyle>
    <p:bodyStyle>
      <a:lvl1pPr marL="342720" marR="0" indent="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cs typeface="Ari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456839" y="274680"/>
            <a:ext cx="8226360" cy="113976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3" name="Espace réservé du texte 2"/>
          <p:cNvSpPr txBox="1">
            <a:spLocks noGrp="1"/>
          </p:cNvSpPr>
          <p:nvPr>
            <p:ph type="body" idx="1"/>
          </p:nvPr>
        </p:nvSpPr>
        <p:spPr>
          <a:xfrm>
            <a:off x="456839" y="1599840"/>
            <a:ext cx="8226360" cy="452268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1200" baseline="0">
                <a:ln>
                  <a:noFill/>
                </a:ln>
                <a:solidFill>
                  <a:srgbClr val="000000"/>
                </a:solidFill>
                <a:latin typeface="Calibri" pitchFamily="34"/>
                <a:ea typeface="Microsoft YaHei" pitchFamily="2"/>
                <a:cs typeface="Microsoft YaHei" pitchFamily="2"/>
              </a:defRPr>
            </a:defPPr>
            <a:lvl1pPr marL="342720" marR="0" lvl="0" indent="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1200" baseline="0">
                <a:ln>
                  <a:noFill/>
                </a:ln>
                <a:solidFill>
                  <a:srgbClr val="000000"/>
                </a:solidFill>
                <a:latin typeface="Calibri" pitchFamily="34"/>
                <a:ea typeface="Microsoft YaHei" pitchFamily="2"/>
                <a:cs typeface="Microsoft YaHei" pitchFamily="2"/>
              </a:defRPr>
            </a:lvl1pPr>
            <a:lvl2pPr marL="742680" marR="0" lvl="1" indent="-285480" algn="l" rtl="0" hangingPunct="0">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800" b="0" i="0" u="none" strike="noStrike" kern="1200" baseline="0">
                <a:ln>
                  <a:noFill/>
                </a:ln>
                <a:solidFill>
                  <a:srgbClr val="000000"/>
                </a:solidFill>
                <a:latin typeface="Calibri" pitchFamily="34"/>
                <a:ea typeface="Microsoft YaHei" pitchFamily="2"/>
                <a:cs typeface="Microsoft YaHei"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400" b="0" i="0" u="none" strike="noStrike" kern="1200" baseline="0">
                <a:ln>
                  <a:noFill/>
                </a:ln>
                <a:solidFill>
                  <a:srgbClr val="000000"/>
                </a:solidFill>
                <a:latin typeface="Calibri" pitchFamily="34"/>
                <a:ea typeface="Microsoft YaHei" pitchFamily="2"/>
                <a:cs typeface="Microsoft YaHei"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2000" b="0" i="0" u="none" strike="noStrike" kern="1200" baseline="0">
                <a:ln>
                  <a:noFill/>
                </a:ln>
                <a:solidFill>
                  <a:srgbClr val="000000"/>
                </a:solidFill>
                <a:latin typeface="Calibri" pitchFamily="34"/>
                <a:ea typeface="Microsoft YaHei" pitchFamily="2"/>
                <a:cs typeface="Microsoft YaHei"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000000"/>
                </a:solidFill>
                <a:latin typeface="Calibri" pitchFamily="34"/>
                <a:ea typeface="Microsoft YaHei" pitchFamily="2"/>
                <a:cs typeface="Microsoft YaHei"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000000"/>
                </a:solidFill>
                <a:latin typeface="Calibri" pitchFamily="34"/>
                <a:ea typeface="Microsoft YaHei" pitchFamily="2"/>
                <a:cs typeface="Microsoft YaHei"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000000"/>
                </a:solidFill>
                <a:latin typeface="Calibri" pitchFamily="34"/>
                <a:ea typeface="Microsoft YaHei" pitchFamily="2"/>
                <a:cs typeface="Microsoft YaHei"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000000"/>
                </a:solidFill>
                <a:latin typeface="Calibri" pitchFamily="34"/>
                <a:ea typeface="Microsoft YaHei" pitchFamily="2"/>
                <a:cs typeface="Microsoft YaHei"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000000"/>
                </a:solidFill>
                <a:latin typeface="Calibri" pitchFamily="34"/>
                <a:ea typeface="Microsoft YaHei" pitchFamily="2"/>
                <a:cs typeface="Microsoft YaHei"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457200" y="6356160"/>
            <a:ext cx="2130480" cy="361799"/>
          </a:xfrm>
          <a:prstGeom prst="rect">
            <a:avLst/>
          </a:prstGeom>
          <a:noFill/>
          <a:ln>
            <a:noFill/>
          </a:ln>
        </p:spPr>
        <p:txBody>
          <a:bodyPr wrap="square" lIns="90000" tIns="46800" rIns="90000" bIns="46800" anchor="ctr" anchorCtr="0"/>
          <a:lstStyle>
            <a:lvl1pPr marL="0" marR="0" lvl="0" indent="0"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7912107C-97CC-472B-B3A5-7ACCC38AC6DC}" type="datetime1">
              <a:rPr lang="fr-FR"/>
              <a:pPr lvl="0"/>
              <a:t>2014/7/13</a:t>
            </a:fld>
            <a:endParaRPr lang="fr-FR"/>
          </a:p>
        </p:txBody>
      </p:sp>
      <p:sp>
        <p:nvSpPr>
          <p:cNvPr id="5" name="Forme libre 4"/>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6" name="Espace réservé du numéro de diapositive 5"/>
          <p:cNvSpPr txBox="1">
            <a:spLocks noGrp="1"/>
          </p:cNvSpPr>
          <p:nvPr>
            <p:ph type="sldNum" sz="quarter" idx="4"/>
          </p:nvPr>
        </p:nvSpPr>
        <p:spPr>
          <a:xfrm>
            <a:off x="6553080" y="6356160"/>
            <a:ext cx="2130480" cy="361799"/>
          </a:xfrm>
          <a:prstGeom prst="rect">
            <a:avLst/>
          </a:prstGeom>
          <a:noFill/>
          <a:ln>
            <a:noFill/>
          </a:ln>
        </p:spPr>
        <p:txBody>
          <a:bodyPr wrap="square" lIns="90000" tIns="46800" rIns="90000" bIns="46800" anchor="ctr" anchorCtr="0"/>
          <a:lstStyle>
            <a:lvl1pPr marL="0" marR="0" lvl="0" indent="0" algn="r"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AB64CFDD-9429-4C54-8A43-6E58BBDCFB7A}" type="slidenum">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4400" b="0" i="0" u="none" strike="noStrike" kern="1200" baseline="0">
          <a:ln>
            <a:noFill/>
          </a:ln>
          <a:solidFill>
            <a:srgbClr val="000000"/>
          </a:solidFill>
          <a:latin typeface="Calibri" pitchFamily="34"/>
          <a:ea typeface="Microsoft YaHei" pitchFamily="2"/>
        </a:defRPr>
      </a:lvl1pPr>
    </p:titleStyle>
    <p:bodyStyle>
      <a:lvl1pPr marL="342720" marR="0" indent="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1200" baseline="0">
          <a:ln>
            <a:noFill/>
          </a:ln>
          <a:solidFill>
            <a:srgbClr val="000000"/>
          </a:solidFill>
          <a:latin typeface="Calibri" pitchFamily="34"/>
          <a:ea typeface="Microsoft YaHei"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0" y="0"/>
            <a:ext cx="9144000" cy="1484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3" name="Forme libre 2"/>
          <p:cNvSpPr/>
          <p:nvPr/>
        </p:nvSpPr>
        <p:spPr>
          <a:xfrm>
            <a:off x="0" y="1484279"/>
            <a:ext cx="9144000" cy="537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BEEF4"/>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Espace réservé du titre 3"/>
          <p:cNvSpPr txBox="1">
            <a:spLocks noGrp="1"/>
          </p:cNvSpPr>
          <p:nvPr>
            <p:ph type="title"/>
          </p:nvPr>
        </p:nvSpPr>
        <p:spPr>
          <a:xfrm>
            <a:off x="1547640" y="256680"/>
            <a:ext cx="7305840" cy="1008359"/>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5" name="Espace réservé du texte 4"/>
          <p:cNvSpPr txBox="1">
            <a:spLocks noGrp="1"/>
          </p:cNvSpPr>
          <p:nvPr>
            <p:ph type="body" idx="1"/>
          </p:nvPr>
        </p:nvSpPr>
        <p:spPr>
          <a:xfrm>
            <a:off x="468360" y="1699919"/>
            <a:ext cx="8215200" cy="442260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000" b="1" i="0" u="sng" strike="noStrike" kern="1200" baseline="0">
                <a:ln>
                  <a:noFill/>
                </a:ln>
                <a:solidFill>
                  <a:srgbClr val="404040"/>
                </a:solidFill>
                <a:uFillTx/>
                <a:latin typeface="Arial" pitchFamily="2"/>
                <a:ea typeface="Arial" pitchFamily="2"/>
                <a:cs typeface="Arial" pitchFamily="2"/>
              </a:defRPr>
            </a:defPPr>
            <a:lvl1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000" b="1" i="0" u="sng" strike="noStrike" kern="1200" baseline="0">
                <a:ln>
                  <a:noFill/>
                </a:ln>
                <a:solidFill>
                  <a:srgbClr val="404040"/>
                </a:solidFill>
                <a:uFillTx/>
                <a:latin typeface="Arial" pitchFamily="2"/>
                <a:ea typeface="Arial" pitchFamily="2"/>
                <a:cs typeface="Arial"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000" b="0" i="1" u="none" strike="noStrike" kern="1200" baseline="0">
                <a:ln>
                  <a:noFill/>
                </a:ln>
                <a:solidFill>
                  <a:srgbClr val="404040"/>
                </a:solidFill>
                <a:uFillTx/>
                <a:latin typeface="Arial" pitchFamily="2"/>
                <a:ea typeface="Arial" pitchFamily="2"/>
                <a:cs typeface="Arial" pitchFamily="2"/>
              </a:defRPr>
            </a:lvl2pPr>
            <a:lvl3pPr marL="1143000" marR="0" lvl="2" indent="-228600" algn="l" rtl="0" hangingPunct="0">
              <a:lnSpc>
                <a:spcPct val="100000"/>
              </a:lnSpc>
              <a:spcBef>
                <a:spcPts val="499"/>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000" b="0" i="0" u="none" strike="noStrike" kern="1200" baseline="0">
                <a:ln>
                  <a:noFill/>
                </a:ln>
                <a:solidFill>
                  <a:srgbClr val="404040"/>
                </a:solidFill>
                <a:uFillTx/>
                <a:latin typeface="Arial" pitchFamily="2"/>
                <a:ea typeface="Arial" pitchFamily="2"/>
                <a:cs typeface="Arial" pitchFamily="2"/>
              </a:defRPr>
            </a:lvl3pPr>
            <a:lvl4pPr marL="1600199" marR="0" lvl="3" indent="-228600" algn="l" rtl="0" hangingPunct="0">
              <a:lnSpc>
                <a:spcPct val="100000"/>
              </a:lnSpc>
              <a:spcBef>
                <a:spcPts val="448"/>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1800" b="0" i="0" u="none" strike="noStrike" kern="1200" baseline="0">
                <a:ln>
                  <a:noFill/>
                </a:ln>
                <a:solidFill>
                  <a:srgbClr val="404040"/>
                </a:solidFill>
                <a:uFillTx/>
                <a:latin typeface="Arial" pitchFamily="2"/>
                <a:ea typeface="Arial" pitchFamily="2"/>
                <a:cs typeface="Arial"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uFillTx/>
                <a:latin typeface="Arial" pitchFamily="2"/>
                <a:ea typeface="Arial" pitchFamily="2"/>
                <a:cs typeface="Arial"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uFillTx/>
                <a:latin typeface="Arial" pitchFamily="2"/>
                <a:ea typeface="Arial" pitchFamily="2"/>
                <a:cs typeface="Arial"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uFillTx/>
                <a:latin typeface="Arial" pitchFamily="2"/>
                <a:ea typeface="Arial" pitchFamily="2"/>
                <a:cs typeface="Arial"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uFillTx/>
                <a:latin typeface="Arial" pitchFamily="2"/>
                <a:ea typeface="Arial" pitchFamily="2"/>
                <a:cs typeface="Arial"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uFillTx/>
                <a:latin typeface="Arial" pitchFamily="2"/>
                <a:ea typeface="Arial" pitchFamily="2"/>
                <a:cs typeface="Arial"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txBox="1">
            <a:spLocks noGrp="1"/>
          </p:cNvSpPr>
          <p:nvPr>
            <p:ph type="dt" sz="half" idx="2"/>
          </p:nvPr>
        </p:nvSpPr>
        <p:spPr>
          <a:xfrm>
            <a:off x="457200" y="6356160"/>
            <a:ext cx="2130480" cy="361799"/>
          </a:xfrm>
          <a:prstGeom prst="rect">
            <a:avLst/>
          </a:prstGeom>
          <a:noFill/>
          <a:ln>
            <a:noFill/>
          </a:ln>
        </p:spPr>
        <p:txBody>
          <a:bodyPr wrap="square" lIns="90000" tIns="46800" rIns="90000" bIns="46800" anchor="ctr" anchorCtr="0"/>
          <a:lstStyle>
            <a:lvl1pPr marL="0" marR="0" lvl="0" indent="0"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D3B94806-EFD5-4EDE-9C53-A8DC004176A7}" type="datetime1">
              <a:rPr lang="fr-FR"/>
              <a:pPr lvl="0"/>
              <a:t>2014/7/13</a:t>
            </a:fld>
            <a:endParaRPr lang="fr-FR"/>
          </a:p>
        </p:txBody>
      </p:sp>
      <p:sp>
        <p:nvSpPr>
          <p:cNvPr id="7" name="Espace réservé du numéro de diapositive 6"/>
          <p:cNvSpPr txBox="1">
            <a:spLocks noGrp="1"/>
          </p:cNvSpPr>
          <p:nvPr>
            <p:ph type="sldNum" sz="quarter" idx="4"/>
          </p:nvPr>
        </p:nvSpPr>
        <p:spPr>
          <a:xfrm>
            <a:off x="6553080" y="6356160"/>
            <a:ext cx="2130480" cy="361799"/>
          </a:xfrm>
          <a:prstGeom prst="rect">
            <a:avLst/>
          </a:prstGeom>
          <a:noFill/>
          <a:ln>
            <a:noFill/>
          </a:ln>
        </p:spPr>
        <p:txBody>
          <a:bodyPr wrap="square" lIns="90000" tIns="46800" rIns="90000" bIns="46800" anchor="ctr" anchorCtr="0"/>
          <a:lstStyle>
            <a:lvl1pPr marL="0" marR="0" lvl="0" indent="0" algn="r" rtl="0" hangingPunct="1">
              <a:lnSpc>
                <a:spcPct val="100000"/>
              </a:lnSpc>
              <a:buNone/>
              <a:tabLst/>
              <a:defRPr lang="fr-FR" sz="1200" kern="1200">
                <a:solidFill>
                  <a:srgbClr val="898989"/>
                </a:solidFill>
                <a:latin typeface="Times New Roman" pitchFamily="18"/>
                <a:ea typeface="Segoe UI" pitchFamily="2"/>
                <a:cs typeface="Segoe UI" pitchFamily="2"/>
              </a:defRPr>
            </a:lvl1pPr>
          </a:lstStyle>
          <a:p>
            <a:pPr lvl="0"/>
            <a:fld id="{76277219-10C9-4658-8506-14C97635BC50}" type="slidenum">
              <a:t>‹N°›</a:t>
            </a:fld>
            <a:endParaRPr lang="fr-FR"/>
          </a:p>
        </p:txBody>
      </p:sp>
      <p:sp>
        <p:nvSpPr>
          <p:cNvPr id="8" name="Connecteur droit 7"/>
          <p:cNvSpPr/>
          <p:nvPr/>
        </p:nvSpPr>
        <p:spPr>
          <a:xfrm>
            <a:off x="0" y="1484279"/>
            <a:ext cx="9144000" cy="1800"/>
          </a:xfrm>
          <a:prstGeom prst="line">
            <a:avLst/>
          </a:prstGeom>
          <a:noFill/>
          <a:ln w="57240">
            <a:solidFill>
              <a:srgbClr val="BDD13D"/>
            </a:solidFill>
            <a:prstDash val="solid"/>
            <a:miter/>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9" name=""/>
          <p:cNvPicPr>
            <a:picLocks noChangeAspect="1"/>
          </p:cNvPicPr>
          <p:nvPr/>
        </p:nvPicPr>
        <p:blipFill>
          <a:blip r:embed="rId13" cstate="print">
            <a:alphaModFix/>
            <a:lum contrast="12000"/>
          </a:blip>
          <a:srcRect b="25894"/>
          <a:stretch>
            <a:fillRect/>
          </a:stretch>
        </p:blipFill>
        <p:spPr>
          <a:xfrm>
            <a:off x="3995640" y="6237360"/>
            <a:ext cx="1260720" cy="630000"/>
          </a:xfrm>
          <a:prstGeom prst="rect">
            <a:avLst/>
          </a:prstGeom>
          <a:noFill/>
          <a:ln>
            <a:noFill/>
          </a:ln>
        </p:spPr>
      </p:pic>
      <p:pic>
        <p:nvPicPr>
          <p:cNvPr id="10" name=""/>
          <p:cNvPicPr>
            <a:picLocks noChangeAspect="1"/>
          </p:cNvPicPr>
          <p:nvPr/>
        </p:nvPicPr>
        <p:blipFill>
          <a:blip r:embed="rId14" cstate="print">
            <a:alphaModFix/>
            <a:lum/>
          </a:blip>
          <a:srcRect/>
          <a:stretch>
            <a:fillRect/>
          </a:stretch>
        </p:blipFill>
        <p:spPr>
          <a:xfrm>
            <a:off x="0" y="71280"/>
            <a:ext cx="1504800" cy="13417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3600" b="1" i="0" u="none" strike="noStrike" kern="1200" baseline="0">
          <a:ln>
            <a:noFill/>
          </a:ln>
          <a:solidFill>
            <a:srgbClr val="19B8E8"/>
          </a:solidFill>
          <a:latin typeface="Verdana" pitchFamily="34"/>
          <a:ea typeface="Verdana" pitchFamily="34"/>
          <a:cs typeface="Verdana" pitchFamily="34"/>
        </a:defRPr>
      </a:lvl1pPr>
    </p:titleStyle>
    <p:bodyStyle>
      <a:lvl1pPr marL="342720" marR="0" indent="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000" b="1" i="0" u="sng" strike="noStrike" kern="1200" baseline="0">
          <a:ln>
            <a:noFill/>
          </a:ln>
          <a:solidFill>
            <a:srgbClr val="404040"/>
          </a:solidFill>
          <a:uFillTx/>
          <a:latin typeface="Arial" pitchFamily="2"/>
          <a:cs typeface="Arial" pitchFamily="2"/>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0" y="0"/>
            <a:ext cx="9144000" cy="1484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3" name="Forme libre 2"/>
          <p:cNvSpPr/>
          <p:nvPr/>
        </p:nvSpPr>
        <p:spPr>
          <a:xfrm>
            <a:off x="0" y="1484279"/>
            <a:ext cx="9144000" cy="537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BEEF4"/>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Connecteur droit 3"/>
          <p:cNvSpPr/>
          <p:nvPr/>
        </p:nvSpPr>
        <p:spPr>
          <a:xfrm>
            <a:off x="0" y="1484279"/>
            <a:ext cx="9144000" cy="1800"/>
          </a:xfrm>
          <a:prstGeom prst="line">
            <a:avLst/>
          </a:prstGeom>
          <a:noFill/>
          <a:ln w="57240">
            <a:solidFill>
              <a:srgbClr val="BDD13D"/>
            </a:solidFill>
            <a:prstDash val="solid"/>
            <a:miter/>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5" name=""/>
          <p:cNvPicPr>
            <a:picLocks noChangeAspect="1"/>
          </p:cNvPicPr>
          <p:nvPr/>
        </p:nvPicPr>
        <p:blipFill>
          <a:blip r:embed="rId13" cstate="print">
            <a:alphaModFix/>
            <a:lum contrast="12000"/>
          </a:blip>
          <a:srcRect b="25894"/>
          <a:stretch>
            <a:fillRect/>
          </a:stretch>
        </p:blipFill>
        <p:spPr>
          <a:xfrm>
            <a:off x="3995640" y="6237360"/>
            <a:ext cx="1260720" cy="630000"/>
          </a:xfrm>
          <a:prstGeom prst="rect">
            <a:avLst/>
          </a:prstGeom>
          <a:noFill/>
          <a:ln>
            <a:noFill/>
          </a:ln>
        </p:spPr>
      </p:pic>
      <p:pic>
        <p:nvPicPr>
          <p:cNvPr id="6" name=""/>
          <p:cNvPicPr>
            <a:picLocks noChangeAspect="1"/>
          </p:cNvPicPr>
          <p:nvPr/>
        </p:nvPicPr>
        <p:blipFill>
          <a:blip r:embed="rId14" cstate="print">
            <a:alphaModFix/>
            <a:lum/>
          </a:blip>
          <a:srcRect/>
          <a:stretch>
            <a:fillRect/>
          </a:stretch>
        </p:blipFill>
        <p:spPr>
          <a:xfrm>
            <a:off x="0" y="71280"/>
            <a:ext cx="1504800" cy="1341720"/>
          </a:xfrm>
          <a:prstGeom prst="rect">
            <a:avLst/>
          </a:prstGeom>
          <a:noFill/>
          <a:ln>
            <a:noFill/>
          </a:ln>
        </p:spPr>
      </p:pic>
      <p:sp>
        <p:nvSpPr>
          <p:cNvPr id="7" name="Forme libre 6"/>
          <p:cNvSpPr/>
          <p:nvPr/>
        </p:nvSpPr>
        <p:spPr>
          <a:xfrm>
            <a:off x="0" y="0"/>
            <a:ext cx="914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8" name=""/>
          <p:cNvPicPr>
            <a:picLocks noChangeAspect="1"/>
          </p:cNvPicPr>
          <p:nvPr/>
        </p:nvPicPr>
        <p:blipFill>
          <a:blip r:embed="rId13" cstate="print">
            <a:alphaModFix/>
            <a:lum contrast="12000"/>
          </a:blip>
          <a:srcRect r="4798" b="25894"/>
          <a:stretch>
            <a:fillRect/>
          </a:stretch>
        </p:blipFill>
        <p:spPr>
          <a:xfrm>
            <a:off x="3941640" y="6227640"/>
            <a:ext cx="1200239" cy="630360"/>
          </a:xfrm>
          <a:prstGeom prst="rect">
            <a:avLst/>
          </a:prstGeom>
          <a:noFill/>
          <a:ln>
            <a:noFill/>
          </a:ln>
        </p:spPr>
      </p:pic>
      <p:pic>
        <p:nvPicPr>
          <p:cNvPr id="9" name=""/>
          <p:cNvPicPr>
            <a:picLocks noChangeAspect="1"/>
          </p:cNvPicPr>
          <p:nvPr/>
        </p:nvPicPr>
        <p:blipFill>
          <a:blip r:embed="rId14" cstate="print">
            <a:alphaModFix/>
            <a:lum/>
          </a:blip>
          <a:srcRect/>
          <a:stretch>
            <a:fillRect/>
          </a:stretch>
        </p:blipFill>
        <p:spPr>
          <a:xfrm>
            <a:off x="3348000" y="27000"/>
            <a:ext cx="2087640" cy="1859039"/>
          </a:xfrm>
          <a:prstGeom prst="rect">
            <a:avLst/>
          </a:prstGeom>
          <a:noFill/>
          <a:ln>
            <a:noFill/>
          </a:ln>
        </p:spPr>
      </p:pic>
      <p:sp>
        <p:nvSpPr>
          <p:cNvPr id="10" name="Espace réservé du titre 9"/>
          <p:cNvSpPr txBox="1">
            <a:spLocks noGrp="1"/>
          </p:cNvSpPr>
          <p:nvPr>
            <p:ph type="title"/>
          </p:nvPr>
        </p:nvSpPr>
        <p:spPr>
          <a:xfrm>
            <a:off x="1547640" y="256680"/>
            <a:ext cx="7305840" cy="1008359"/>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11" name="Espace réservé du texte 10"/>
          <p:cNvSpPr txBox="1">
            <a:spLocks noGrp="1"/>
          </p:cNvSpPr>
          <p:nvPr>
            <p:ph type="body" idx="1"/>
          </p:nvPr>
        </p:nvSpPr>
        <p:spPr>
          <a:xfrm>
            <a:off x="468360" y="1699919"/>
            <a:ext cx="8215200" cy="442260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defPPr>
            <a:lvl1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400" b="0" i="0" u="none" strike="noStrike" kern="1200" baseline="0">
                <a:ln>
                  <a:noFill/>
                </a:ln>
                <a:solidFill>
                  <a:srgbClr val="404040"/>
                </a:solidFill>
                <a:latin typeface="Arial" pitchFamily="2"/>
                <a:ea typeface="Arial" pitchFamily="2"/>
                <a:cs typeface="Arial" pitchFamily="2"/>
              </a:defRPr>
            </a:lvl2pPr>
            <a:lvl3pPr marL="1143000" marR="0" lvl="2" indent="-228600" algn="l" rtl="0" hangingPunct="0">
              <a:lnSpc>
                <a:spcPct val="100000"/>
              </a:lnSpc>
              <a:spcBef>
                <a:spcPts val="499"/>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000" b="0" i="0" u="none" strike="noStrike" kern="1200" baseline="0">
                <a:ln>
                  <a:noFill/>
                </a:ln>
                <a:solidFill>
                  <a:srgbClr val="404040"/>
                </a:solidFill>
                <a:latin typeface="Arial" pitchFamily="2"/>
                <a:ea typeface="Arial" pitchFamily="2"/>
                <a:cs typeface="Arial" pitchFamily="2"/>
              </a:defRPr>
            </a:lvl3pPr>
            <a:lvl4pPr marL="1600199" marR="0" lvl="3" indent="-228600" algn="l" rtl="0" hangingPunct="0">
              <a:lnSpc>
                <a:spcPct val="100000"/>
              </a:lnSpc>
              <a:spcBef>
                <a:spcPts val="448"/>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1800" b="0" i="0" u="none" strike="noStrike" kern="1200" baseline="0">
                <a:ln>
                  <a:noFill/>
                </a:ln>
                <a:solidFill>
                  <a:srgbClr val="404040"/>
                </a:solidFill>
                <a:latin typeface="Arial" pitchFamily="2"/>
                <a:ea typeface="Arial" pitchFamily="2"/>
                <a:cs typeface="Arial"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de la date 11"/>
          <p:cNvSpPr txBox="1">
            <a:spLocks noGrp="1"/>
          </p:cNvSpPr>
          <p:nvPr>
            <p:ph type="dt" sz="half" idx="2"/>
          </p:nvPr>
        </p:nvSpPr>
        <p:spPr>
          <a:xfrm>
            <a:off x="457200" y="6356160"/>
            <a:ext cx="2130480" cy="361799"/>
          </a:xfrm>
          <a:prstGeom prst="rect">
            <a:avLst/>
          </a:prstGeom>
          <a:noFill/>
          <a:ln>
            <a:noFill/>
          </a:ln>
        </p:spPr>
        <p:txBody>
          <a:bodyPr wrap="square" lIns="90000" tIns="46800" rIns="90000" bIns="46800" anchor="ctr" anchorCtr="0"/>
          <a:lstStyle>
            <a:lvl1pPr marL="0" marR="0" lvl="0" indent="0" rtl="0" hangingPunct="1">
              <a:lnSpc>
                <a:spcPct val="100000"/>
              </a:lnSpc>
              <a:buNone/>
              <a:tabLst/>
              <a:defRPr lang="fr-FR" sz="1200" kern="1200">
                <a:solidFill>
                  <a:srgbClr val="FFFFFF"/>
                </a:solidFill>
                <a:latin typeface="Times New Roman" pitchFamily="18"/>
                <a:ea typeface="Segoe UI" pitchFamily="2"/>
                <a:cs typeface="Segoe UI" pitchFamily="2"/>
              </a:defRPr>
            </a:lvl1pPr>
          </a:lstStyle>
          <a:p>
            <a:pPr lvl="0"/>
            <a:fld id="{7F89E083-4E87-4C71-B9E7-AC19B88AA3E1}" type="datetime1">
              <a:rPr lang="fr-FR"/>
              <a:pPr lvl="0"/>
              <a:t>2014/7/13</a:t>
            </a:fld>
            <a:endParaRPr lang="fr-FR"/>
          </a:p>
        </p:txBody>
      </p:sp>
      <p:sp>
        <p:nvSpPr>
          <p:cNvPr id="13" name="Espace réservé du numéro de diapositive 12"/>
          <p:cNvSpPr txBox="1">
            <a:spLocks noGrp="1"/>
          </p:cNvSpPr>
          <p:nvPr>
            <p:ph type="sldNum" sz="quarter" idx="4"/>
          </p:nvPr>
        </p:nvSpPr>
        <p:spPr>
          <a:xfrm>
            <a:off x="6553080" y="6356160"/>
            <a:ext cx="2130480" cy="361799"/>
          </a:xfrm>
          <a:prstGeom prst="rect">
            <a:avLst/>
          </a:prstGeom>
          <a:noFill/>
          <a:ln>
            <a:noFill/>
          </a:ln>
        </p:spPr>
        <p:txBody>
          <a:bodyPr wrap="square" lIns="90000" tIns="46800" rIns="90000" bIns="46800" anchor="ctr" anchorCtr="0"/>
          <a:lstStyle>
            <a:lvl1pPr marL="0" marR="0" lvl="0" indent="0" algn="r" rtl="0" hangingPunct="1">
              <a:lnSpc>
                <a:spcPct val="100000"/>
              </a:lnSpc>
              <a:buNone/>
              <a:tabLst/>
              <a:defRPr lang="fr-FR" sz="1200" kern="1200">
                <a:solidFill>
                  <a:srgbClr val="FFFFFF"/>
                </a:solidFill>
                <a:latin typeface="Times New Roman" pitchFamily="18"/>
                <a:ea typeface="Segoe UI" pitchFamily="2"/>
                <a:cs typeface="Segoe UI" pitchFamily="2"/>
              </a:defRPr>
            </a:lvl1pPr>
          </a:lstStyle>
          <a:p>
            <a:pPr lvl="0"/>
            <a:fld id="{D12B87C5-0E17-4064-B5FE-74BD4C2F5539}" type="slidenum">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3600" b="1" i="0" u="none" strike="noStrike" kern="1200" baseline="0">
          <a:ln>
            <a:noFill/>
          </a:ln>
          <a:solidFill>
            <a:srgbClr val="19B8E8"/>
          </a:solidFill>
          <a:latin typeface="Verdana" pitchFamily="34"/>
          <a:ea typeface="Verdana" pitchFamily="34"/>
          <a:cs typeface="Verdana" pitchFamily="34"/>
        </a:defRPr>
      </a:lvl1pPr>
    </p:titleStyle>
    <p:bodyStyle>
      <a:lvl1pPr marL="342720" marR="0" indent="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cs typeface="Arial" pitchFamily="2"/>
        </a:defRPr>
      </a:lvl1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rme libre 1"/>
          <p:cNvSpPr/>
          <p:nvPr/>
        </p:nvSpPr>
        <p:spPr>
          <a:xfrm>
            <a:off x="0" y="0"/>
            <a:ext cx="9144000" cy="1484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3" name="Forme libre 2"/>
          <p:cNvSpPr/>
          <p:nvPr/>
        </p:nvSpPr>
        <p:spPr>
          <a:xfrm>
            <a:off x="0" y="1484279"/>
            <a:ext cx="9144000" cy="5373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BEEF4"/>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4" name="Connecteur droit 3"/>
          <p:cNvSpPr/>
          <p:nvPr/>
        </p:nvSpPr>
        <p:spPr>
          <a:xfrm>
            <a:off x="0" y="1484279"/>
            <a:ext cx="9144000" cy="1800"/>
          </a:xfrm>
          <a:prstGeom prst="line">
            <a:avLst/>
          </a:prstGeom>
          <a:noFill/>
          <a:ln w="57240">
            <a:solidFill>
              <a:srgbClr val="BDD13D"/>
            </a:solidFill>
            <a:prstDash val="solid"/>
            <a:miter/>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5" name=""/>
          <p:cNvPicPr>
            <a:picLocks noChangeAspect="1"/>
          </p:cNvPicPr>
          <p:nvPr/>
        </p:nvPicPr>
        <p:blipFill>
          <a:blip r:embed="rId13" cstate="print">
            <a:alphaModFix/>
            <a:lum contrast="12000"/>
          </a:blip>
          <a:srcRect b="25894"/>
          <a:stretch>
            <a:fillRect/>
          </a:stretch>
        </p:blipFill>
        <p:spPr>
          <a:xfrm>
            <a:off x="3995640" y="6237360"/>
            <a:ext cx="1260720" cy="630000"/>
          </a:xfrm>
          <a:prstGeom prst="rect">
            <a:avLst/>
          </a:prstGeom>
          <a:noFill/>
          <a:ln>
            <a:noFill/>
          </a:ln>
        </p:spPr>
      </p:pic>
      <p:pic>
        <p:nvPicPr>
          <p:cNvPr id="6" name=""/>
          <p:cNvPicPr>
            <a:picLocks noChangeAspect="1"/>
          </p:cNvPicPr>
          <p:nvPr/>
        </p:nvPicPr>
        <p:blipFill>
          <a:blip r:embed="rId14" cstate="print">
            <a:alphaModFix/>
            <a:lum/>
          </a:blip>
          <a:srcRect/>
          <a:stretch>
            <a:fillRect/>
          </a:stretch>
        </p:blipFill>
        <p:spPr>
          <a:xfrm>
            <a:off x="0" y="71280"/>
            <a:ext cx="1504800" cy="1341720"/>
          </a:xfrm>
          <a:prstGeom prst="rect">
            <a:avLst/>
          </a:prstGeom>
          <a:noFill/>
          <a:ln>
            <a:noFill/>
          </a:ln>
        </p:spPr>
      </p:pic>
      <p:sp>
        <p:nvSpPr>
          <p:cNvPr id="7" name="Forme libre 6"/>
          <p:cNvSpPr/>
          <p:nvPr/>
        </p:nvSpPr>
        <p:spPr>
          <a:xfrm>
            <a:off x="0" y="0"/>
            <a:ext cx="9144000"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958"/>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8" name=""/>
          <p:cNvPicPr>
            <a:picLocks noChangeAspect="1"/>
          </p:cNvPicPr>
          <p:nvPr/>
        </p:nvPicPr>
        <p:blipFill>
          <a:blip r:embed="rId13" cstate="print">
            <a:alphaModFix/>
            <a:lum contrast="12000"/>
          </a:blip>
          <a:srcRect r="4798" b="25894"/>
          <a:stretch>
            <a:fillRect/>
          </a:stretch>
        </p:blipFill>
        <p:spPr>
          <a:xfrm>
            <a:off x="3941640" y="6227640"/>
            <a:ext cx="1200239" cy="630360"/>
          </a:xfrm>
          <a:prstGeom prst="rect">
            <a:avLst/>
          </a:prstGeom>
          <a:noFill/>
          <a:ln>
            <a:noFill/>
          </a:ln>
        </p:spPr>
      </p:pic>
      <p:pic>
        <p:nvPicPr>
          <p:cNvPr id="9" name=""/>
          <p:cNvPicPr>
            <a:picLocks noChangeAspect="1"/>
          </p:cNvPicPr>
          <p:nvPr/>
        </p:nvPicPr>
        <p:blipFill>
          <a:blip r:embed="rId14" cstate="print">
            <a:alphaModFix/>
            <a:lum/>
          </a:blip>
          <a:srcRect/>
          <a:stretch>
            <a:fillRect/>
          </a:stretch>
        </p:blipFill>
        <p:spPr>
          <a:xfrm>
            <a:off x="3348000" y="27000"/>
            <a:ext cx="2087640" cy="1859039"/>
          </a:xfrm>
          <a:prstGeom prst="rect">
            <a:avLst/>
          </a:prstGeom>
          <a:noFill/>
          <a:ln>
            <a:noFill/>
          </a:ln>
        </p:spPr>
      </p:pic>
      <p:sp>
        <p:nvSpPr>
          <p:cNvPr id="10" name="Espace réservé du titre 9"/>
          <p:cNvSpPr txBox="1">
            <a:spLocks noGrp="1"/>
          </p:cNvSpPr>
          <p:nvPr>
            <p:ph type="title"/>
          </p:nvPr>
        </p:nvSpPr>
        <p:spPr>
          <a:xfrm>
            <a:off x="1547640" y="256680"/>
            <a:ext cx="7305840" cy="1008359"/>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11" name="Espace réservé du texte 10"/>
          <p:cNvSpPr txBox="1">
            <a:spLocks noGrp="1"/>
          </p:cNvSpPr>
          <p:nvPr>
            <p:ph type="body" idx="1"/>
          </p:nvPr>
        </p:nvSpPr>
        <p:spPr>
          <a:xfrm>
            <a:off x="468360" y="1699919"/>
            <a:ext cx="8215200" cy="4422600"/>
          </a:xfrm>
          <a:prstGeom prst="rect">
            <a:avLst/>
          </a:prstGeom>
          <a:noFill/>
          <a:ln>
            <a:noFill/>
          </a:ln>
        </p:spPr>
        <p:txBody>
          <a:bodyPr vert="horz" lIns="90000" tIns="46800" rIns="90000" bIns="46800" anchor="t" anchorCtr="0" compatLnSpc="1"/>
          <a:lstStyle>
            <a:def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defPPr>
            <a:lvl1pPr marL="342720" marR="0" lvl="0" indent="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ea typeface="Arial" pitchFamily="2"/>
                <a:cs typeface="Arial"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fr-FR" sz="2400" b="0" i="0" u="none" strike="noStrike" kern="1200" baseline="0">
                <a:ln>
                  <a:noFill/>
                </a:ln>
                <a:solidFill>
                  <a:srgbClr val="404040"/>
                </a:solidFill>
                <a:latin typeface="Arial" pitchFamily="2"/>
                <a:ea typeface="Arial" pitchFamily="2"/>
                <a:cs typeface="Arial" pitchFamily="2"/>
              </a:defRPr>
            </a:lvl2pPr>
            <a:lvl3pPr marL="1143000" marR="0" lvl="2" indent="-228600" algn="l" rtl="0" hangingPunct="0">
              <a:lnSpc>
                <a:spcPct val="100000"/>
              </a:lnSpc>
              <a:spcBef>
                <a:spcPts val="499"/>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fr-FR" sz="2000" b="0" i="0" u="none" strike="noStrike" kern="1200" baseline="0">
                <a:ln>
                  <a:noFill/>
                </a:ln>
                <a:solidFill>
                  <a:srgbClr val="404040"/>
                </a:solidFill>
                <a:latin typeface="Arial" pitchFamily="2"/>
                <a:ea typeface="Arial" pitchFamily="2"/>
                <a:cs typeface="Arial" pitchFamily="2"/>
              </a:defRPr>
            </a:lvl3pPr>
            <a:lvl4pPr marL="1600199" marR="0" lvl="3" indent="-228600" algn="l" rtl="0" hangingPunct="0">
              <a:lnSpc>
                <a:spcPct val="100000"/>
              </a:lnSpc>
              <a:spcBef>
                <a:spcPts val="448"/>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fr-FR" sz="1800" b="0" i="0" u="none" strike="noStrike" kern="1200" baseline="0">
                <a:ln>
                  <a:noFill/>
                </a:ln>
                <a:solidFill>
                  <a:srgbClr val="404040"/>
                </a:solidFill>
                <a:latin typeface="Arial" pitchFamily="2"/>
                <a:ea typeface="Arial" pitchFamily="2"/>
                <a:cs typeface="Arial"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fr-FR" sz="2000" b="0" i="0" u="none" strike="noStrike" kern="1200" baseline="0">
                <a:ln>
                  <a:noFill/>
                </a:ln>
                <a:solidFill>
                  <a:srgbClr val="404040"/>
                </a:solidFill>
                <a:latin typeface="Arial" pitchFamily="2"/>
                <a:ea typeface="Arial" pitchFamily="2"/>
                <a:cs typeface="Arial"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de la date 11"/>
          <p:cNvSpPr txBox="1">
            <a:spLocks noGrp="1"/>
          </p:cNvSpPr>
          <p:nvPr>
            <p:ph type="dt" sz="half" idx="2"/>
          </p:nvPr>
        </p:nvSpPr>
        <p:spPr>
          <a:xfrm>
            <a:off x="457200" y="6356160"/>
            <a:ext cx="2130480" cy="361799"/>
          </a:xfrm>
          <a:prstGeom prst="rect">
            <a:avLst/>
          </a:prstGeom>
          <a:noFill/>
          <a:ln>
            <a:noFill/>
          </a:ln>
        </p:spPr>
        <p:txBody>
          <a:bodyPr wrap="square" lIns="90000" tIns="46800" rIns="90000" bIns="46800" anchor="ctr" anchorCtr="0"/>
          <a:lstStyle>
            <a:lvl1pPr marL="0" marR="0" lvl="0" indent="0" rtl="0" hangingPunct="1">
              <a:lnSpc>
                <a:spcPct val="100000"/>
              </a:lnSpc>
              <a:buNone/>
              <a:tabLst/>
              <a:defRPr lang="fr-FR" sz="1200" kern="1200">
                <a:solidFill>
                  <a:srgbClr val="FFFFFF"/>
                </a:solidFill>
                <a:latin typeface="Times New Roman" pitchFamily="18"/>
                <a:ea typeface="Segoe UI" pitchFamily="2"/>
                <a:cs typeface="Segoe UI" pitchFamily="2"/>
              </a:defRPr>
            </a:lvl1pPr>
          </a:lstStyle>
          <a:p>
            <a:pPr lvl="0"/>
            <a:fld id="{A1666C32-E890-455E-88F9-8B4810C32522}" type="datetime1">
              <a:rPr lang="fr-FR"/>
              <a:pPr lvl="0"/>
              <a:t>2014/7/13</a:t>
            </a:fld>
            <a:endParaRPr lang="fr-FR"/>
          </a:p>
        </p:txBody>
      </p:sp>
      <p:sp>
        <p:nvSpPr>
          <p:cNvPr id="13" name="Espace réservé du numéro de diapositive 12"/>
          <p:cNvSpPr txBox="1">
            <a:spLocks noGrp="1"/>
          </p:cNvSpPr>
          <p:nvPr>
            <p:ph type="sldNum" sz="quarter" idx="4"/>
          </p:nvPr>
        </p:nvSpPr>
        <p:spPr>
          <a:xfrm>
            <a:off x="6553080" y="6356160"/>
            <a:ext cx="2130480" cy="361799"/>
          </a:xfrm>
          <a:prstGeom prst="rect">
            <a:avLst/>
          </a:prstGeom>
          <a:noFill/>
          <a:ln>
            <a:noFill/>
          </a:ln>
        </p:spPr>
        <p:txBody>
          <a:bodyPr wrap="square" lIns="90000" tIns="46800" rIns="90000" bIns="46800" anchor="ctr" anchorCtr="0"/>
          <a:lstStyle>
            <a:lvl1pPr marL="0" marR="0" lvl="0" indent="0" algn="r" rtl="0" hangingPunct="1">
              <a:lnSpc>
                <a:spcPct val="100000"/>
              </a:lnSpc>
              <a:buNone/>
              <a:tabLst/>
              <a:defRPr lang="fr-FR" sz="1200" kern="1200">
                <a:solidFill>
                  <a:srgbClr val="FFFFFF"/>
                </a:solidFill>
                <a:latin typeface="Times New Roman" pitchFamily="18"/>
                <a:ea typeface="Segoe UI" pitchFamily="2"/>
                <a:cs typeface="Segoe UI" pitchFamily="2"/>
              </a:defRPr>
            </a:lvl1pPr>
          </a:lstStyle>
          <a:p>
            <a:pPr lvl="0"/>
            <a:fld id="{3D354D0E-EBCA-4D4E-8785-EBEDE2CE0994}" type="slidenum">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3600" b="1" i="0" u="none" strike="noStrike" kern="1200" baseline="0">
          <a:ln>
            <a:noFill/>
          </a:ln>
          <a:solidFill>
            <a:srgbClr val="19B8E8"/>
          </a:solidFill>
          <a:latin typeface="Verdana" pitchFamily="34"/>
          <a:ea typeface="Verdana" pitchFamily="34"/>
          <a:cs typeface="Verdana" pitchFamily="34"/>
        </a:defRPr>
      </a:lvl1pPr>
    </p:titleStyle>
    <p:bodyStyle>
      <a:lvl1pPr marL="342720" marR="0" indent="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2800" b="1" i="0" u="none" strike="noStrike" kern="1200" baseline="0">
          <a:ln>
            <a:noFill/>
          </a:ln>
          <a:solidFill>
            <a:srgbClr val="404040"/>
          </a:solidFill>
          <a:latin typeface="Arial" pitchFamily="2"/>
          <a:cs typeface="Ari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1"/>
          <p:cNvSpPr/>
          <p:nvPr/>
        </p:nvSpPr>
        <p:spPr>
          <a:xfrm>
            <a:off x="755639" y="1700280"/>
            <a:ext cx="7308720" cy="4249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baseline="0">
                <a:ln>
                  <a:noFill/>
                </a:ln>
                <a:solidFill>
                  <a:srgbClr val="19B8E8"/>
                </a:solidFill>
                <a:latin typeface="Verdana" pitchFamily="34"/>
                <a:ea typeface="Verdana" pitchFamily="34"/>
                <a:cs typeface="Verdana" pitchFamily="34"/>
              </a:rPr>
              <a:t>LE PACTE DE RESPONSABILITE ET DE SOLIDARITE</a:t>
            </a:r>
          </a:p>
        </p:txBody>
      </p:sp>
      <p:sp>
        <p:nvSpPr>
          <p:cNvPr id="3" name="Forme libre 2"/>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359ECC6-8525-4357-A18B-6BAB759352BC}" type="slidenum">
              <a:t>1</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4" name="Forme libre 3"/>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290FF69-8ED4-4597-8EBB-6589F11A2067}"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7E88B89-300B-4732-B28D-10F0BD912D6E}"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163440" y="2262240"/>
            <a:ext cx="8872560" cy="3578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En 2016 : Exemple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8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entury Gothic" pitchFamily="34"/>
                <a:ea typeface="Microsoft YaHei" pitchFamily="2"/>
                <a:cs typeface="Microsoft YaHei" pitchFamily="2"/>
              </a:rPr>
              <a:t>Une entreprise de 30 salariés </a:t>
            </a:r>
            <a:r>
              <a:rPr lang="fr-FR" sz="1600" b="0" i="0" u="none" strike="noStrike" baseline="0">
                <a:ln>
                  <a:noFill/>
                </a:ln>
                <a:solidFill>
                  <a:srgbClr val="000000"/>
                </a:solidFill>
                <a:latin typeface="Century Gothic" pitchFamily="34"/>
                <a:ea typeface="Microsoft YaHei" pitchFamily="2"/>
                <a:cs typeface="Microsoft YaHei" pitchFamily="2"/>
              </a:rPr>
              <a:t>à plein temps, dont 10 sont rémunérés au SMIC,  5 à 1,5 SMIC, 10 à 2 SMIC et 5 à plus de 2 SMIC (dont 4 à 3 SMIC) disposera du gain de compétitivité suivant :</a:t>
            </a:r>
          </a:p>
          <a:p>
            <a:pPr marL="0" marR="0" lvl="2"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Au titre du CICE : 10*1000 + 10*2000 = </a:t>
            </a:r>
            <a:r>
              <a:rPr lang="fr-FR" sz="1600" b="1" i="0" u="none" strike="noStrike" baseline="0">
                <a:ln>
                  <a:noFill/>
                </a:ln>
                <a:solidFill>
                  <a:srgbClr val="000000"/>
                </a:solidFill>
                <a:latin typeface="Century Gothic" pitchFamily="34"/>
                <a:ea typeface="Microsoft YaHei" pitchFamily="2"/>
                <a:cs typeface="Microsoft YaHei" pitchFamily="2"/>
              </a:rPr>
              <a:t>30 000 € </a:t>
            </a:r>
            <a:r>
              <a:rPr lang="fr-FR" sz="1600" b="0" i="0" u="none" strike="noStrike" baseline="0">
                <a:ln>
                  <a:noFill/>
                </a:ln>
                <a:solidFill>
                  <a:srgbClr val="000000"/>
                </a:solidFill>
                <a:latin typeface="Century Gothic" pitchFamily="34"/>
                <a:ea typeface="Microsoft YaHei" pitchFamily="2"/>
                <a:cs typeface="Microsoft YaHei" pitchFamily="2"/>
              </a:rPr>
              <a:t>environ sous forme de crédit d’impôt en 2016 ou de préfinancement direct en 2015.</a:t>
            </a:r>
          </a:p>
          <a:p>
            <a:pPr marL="0" marR="0" lvl="2"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Au titre du dispositif « zéro charge » : 10*200 = </a:t>
            </a:r>
            <a:r>
              <a:rPr lang="fr-FR" sz="1600" b="1" i="0" u="none" strike="noStrike" baseline="0">
                <a:ln>
                  <a:noFill/>
                </a:ln>
                <a:solidFill>
                  <a:srgbClr val="000000"/>
                </a:solidFill>
                <a:latin typeface="Century Gothic" pitchFamily="34"/>
                <a:ea typeface="Microsoft YaHei" pitchFamily="2"/>
                <a:cs typeface="Microsoft YaHei" pitchFamily="2"/>
              </a:rPr>
              <a:t>2 000 € </a:t>
            </a:r>
            <a:r>
              <a:rPr lang="fr-FR" sz="1600" b="0" i="0" u="none" strike="noStrike" baseline="0">
                <a:ln>
                  <a:noFill/>
                </a:ln>
                <a:solidFill>
                  <a:srgbClr val="000000"/>
                </a:solidFill>
                <a:latin typeface="Century Gothic" pitchFamily="34"/>
                <a:ea typeface="Microsoft YaHei" pitchFamily="2"/>
                <a:cs typeface="Microsoft YaHei" pitchFamily="2"/>
              </a:rPr>
              <a:t>supplémentaires environ sous forme d’annulation de l’ensembles des charges patronales concernées.</a:t>
            </a:r>
          </a:p>
          <a:p>
            <a:pPr marL="0" marR="0" lvl="2"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Au titre de la réduction des cotisations famille : 5*450 + 4*900 = </a:t>
            </a:r>
            <a:r>
              <a:rPr lang="fr-FR" sz="1600" b="1" i="0" u="none" strike="noStrike" baseline="0">
                <a:ln>
                  <a:noFill/>
                </a:ln>
                <a:solidFill>
                  <a:srgbClr val="000000"/>
                </a:solidFill>
                <a:latin typeface="Century Gothic" pitchFamily="34"/>
                <a:ea typeface="Microsoft YaHei" pitchFamily="2"/>
                <a:cs typeface="Microsoft YaHei" pitchFamily="2"/>
              </a:rPr>
              <a:t>5850 € </a:t>
            </a:r>
            <a:r>
              <a:rPr lang="fr-FR" sz="1600" b="0" i="0" u="none" strike="noStrike" baseline="0">
                <a:ln>
                  <a:noFill/>
                </a:ln>
                <a:solidFill>
                  <a:srgbClr val="000000"/>
                </a:solidFill>
                <a:latin typeface="Century Gothic" pitchFamily="34"/>
                <a:ea typeface="Microsoft YaHei" pitchFamily="2"/>
                <a:cs typeface="Microsoft YaHei" pitchFamily="2"/>
              </a:rPr>
              <a:t>supplémentaires environ sous forme de réduction directe des charges patronales concernées.</a:t>
            </a:r>
          </a:p>
          <a:p>
            <a:pPr marL="0" marR="0" lvl="2"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Poursuite de l’allègement voire disparition de la C3S.</a:t>
            </a:r>
          </a:p>
          <a:p>
            <a:pPr marL="0" marR="0" lvl="2"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Disparition de la contribution exceptionnelle sur l’IS (« surtaxe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7443470-004B-4EDC-A5B5-1EA2198CD247}" type="slidenum">
              <a:t>10</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C2A93EB-BA44-45C2-B249-04B06789F8E0}"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755639" y="2421000"/>
            <a:ext cx="7561440" cy="3385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 A partir de 2017</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Toutes les mesures précédentes restent valables.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1"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alibri" pitchFamily="34"/>
                <a:ea typeface="Microsoft YaHei" pitchFamily="2"/>
                <a:cs typeface="Microsoft YaHei" pitchFamily="2"/>
              </a:rPr>
              <a:t>-De plus : </a:t>
            </a:r>
            <a:r>
              <a:rPr lang="fr-FR" sz="1800" b="0" i="0" u="none" strike="noStrike" baseline="0">
                <a:ln>
                  <a:noFill/>
                </a:ln>
                <a:solidFill>
                  <a:srgbClr val="000000"/>
                </a:solidFill>
                <a:latin typeface="Calibri" pitchFamily="34"/>
                <a:ea typeface="Microsoft YaHei" pitchFamily="2"/>
                <a:cs typeface="Microsoft YaHei" pitchFamily="2"/>
              </a:rPr>
              <a:t>diminution progressive du taux d’impôt sur les sociétés (IS) qui passera de 33 % actuellement à 28 % en 2020.</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alibri" pitchFamily="34"/>
                <a:ea typeface="Microsoft YaHei" pitchFamily="2"/>
                <a:cs typeface="Microsoft YaHei" pitchFamily="2"/>
              </a:rPr>
              <a:t>-De plus, </a:t>
            </a:r>
            <a:r>
              <a:rPr lang="fr-FR" sz="1800" b="0" i="0" u="none" strike="noStrike" baseline="0">
                <a:ln>
                  <a:noFill/>
                </a:ln>
                <a:solidFill>
                  <a:srgbClr val="000000"/>
                </a:solidFill>
                <a:latin typeface="Calibri" pitchFamily="34"/>
                <a:ea typeface="Microsoft YaHei" pitchFamily="2"/>
                <a:cs typeface="Microsoft YaHei" pitchFamily="2"/>
              </a:rPr>
              <a:t>disparition totale de la C3S.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a:t>
            </a:r>
            <a:r>
              <a:rPr lang="fr-FR" sz="1800" b="1" i="0" u="none" strike="noStrike" baseline="0">
                <a:ln>
                  <a:noFill/>
                </a:ln>
                <a:solidFill>
                  <a:srgbClr val="000000"/>
                </a:solidFill>
                <a:latin typeface="Calibri" pitchFamily="34"/>
                <a:ea typeface="Microsoft YaHei" pitchFamily="2"/>
                <a:cs typeface="Microsoft YaHei" pitchFamily="2"/>
              </a:rPr>
              <a:t>De plus, </a:t>
            </a:r>
            <a:r>
              <a:rPr lang="fr-FR" sz="1800" b="0" i="0" u="none" strike="noStrike" baseline="0">
                <a:ln>
                  <a:noFill/>
                </a:ln>
                <a:solidFill>
                  <a:srgbClr val="000000"/>
                </a:solidFill>
                <a:latin typeface="Calibri" pitchFamily="34"/>
                <a:ea typeface="Microsoft YaHei" pitchFamily="2"/>
                <a:cs typeface="Microsoft YaHei" pitchFamily="2"/>
              </a:rPr>
              <a:t>disparition de plusieurs dizaines de petites taxes trop complexes et peu rentables.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AFD23A2-EBCB-4D78-9417-63CD3838B415}" type="slidenum">
              <a:t>11</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B10F118-B1DC-4B82-A679-351A4D52DAB0}"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484279"/>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1258920" y="2636999"/>
            <a:ext cx="6697800" cy="3324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 Pour les indépendants (artisans, professions libérales, ou agricoles etc…)</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 </a:t>
            </a:r>
          </a:p>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Au 1</a:t>
            </a:r>
            <a:r>
              <a:rPr lang="fr-FR" sz="2400" b="1" i="0" u="none" strike="noStrike" baseline="30000">
                <a:ln>
                  <a:noFill/>
                </a:ln>
                <a:solidFill>
                  <a:srgbClr val="C00000"/>
                </a:solidFill>
                <a:latin typeface="Calibri" pitchFamily="34"/>
                <a:ea typeface="Microsoft YaHei" pitchFamily="2"/>
                <a:cs typeface="Microsoft YaHei" pitchFamily="2"/>
              </a:rPr>
              <a:t>er</a:t>
            </a:r>
            <a:r>
              <a:rPr lang="fr-FR" sz="2400" b="1" i="0" u="none" strike="noStrike" baseline="0">
                <a:ln>
                  <a:noFill/>
                </a:ln>
                <a:solidFill>
                  <a:srgbClr val="C00000"/>
                </a:solidFill>
                <a:latin typeface="Calibri" pitchFamily="34"/>
                <a:ea typeface="Microsoft YaHei" pitchFamily="2"/>
                <a:cs typeface="Microsoft YaHei" pitchFamily="2"/>
              </a:rPr>
              <a:t> janvier 2016</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Baisse des cotisations familiales pour les indépendants et les exploitants agricoles jusqu’à 3 SMIC</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800" b="1" i="0" u="none" strike="noStrike" baseline="0">
                <a:ln>
                  <a:noFill/>
                </a:ln>
                <a:solidFill>
                  <a:srgbClr val="000000"/>
                </a:solidFill>
                <a:latin typeface="Calibri" pitchFamily="34"/>
                <a:ea typeface="Microsoft YaHei" pitchFamily="2"/>
                <a:cs typeface="Microsoft YaHei" pitchFamily="2"/>
              </a:rPr>
              <a:t>	Allègement de 3 points des cotisations famille.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1"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1" i="0" u="none" strike="noStrike" baseline="0">
              <a:ln>
                <a:noFill/>
              </a:ln>
              <a:solidFill>
                <a:srgbClr val="000000"/>
              </a:solidFill>
              <a:latin typeface="Calibri" pitchFamily="34"/>
              <a:ea typeface="Microsoft YaHei" pitchFamily="2"/>
              <a:cs typeface="Microsoft YaHei" pitchFamily="2"/>
            </a:endParaRPr>
          </a:p>
        </p:txBody>
      </p:sp>
      <p:sp>
        <p:nvSpPr>
          <p:cNvPr id="5" name="Forme libre 4"/>
          <p:cNvSpPr/>
          <p:nvPr/>
        </p:nvSpPr>
        <p:spPr>
          <a:xfrm>
            <a:off x="1152000" y="5400000"/>
            <a:ext cx="284040" cy="241200"/>
          </a:xfrm>
          <a:custGeom>
            <a:avLst>
              <a:gd name="f0" fmla="val 12429"/>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F81BD"/>
          </a:solidFill>
          <a:ln w="25560">
            <a:solidFill>
              <a:srgbClr val="385D8A"/>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EB5B2BB-A1D6-498C-9686-492E4C057E19}" type="slidenum">
              <a:t>12</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2DBCB0D-87C6-4BF6-B55C-FD6C5A3BA54A}"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1622519" y="1704960"/>
            <a:ext cx="6480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n°2 :  Simplifier la vie des entreprises</a:t>
            </a:r>
          </a:p>
        </p:txBody>
      </p:sp>
      <p:sp>
        <p:nvSpPr>
          <p:cNvPr id="4" name="Forme libre 3"/>
          <p:cNvSpPr/>
          <p:nvPr/>
        </p:nvSpPr>
        <p:spPr>
          <a:xfrm>
            <a:off x="539640" y="2349360"/>
            <a:ext cx="8209080" cy="4111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Des principes de bon sens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1"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- 10 nouvelles mesures de simplification par mois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Etude d’impact pour chaque mesure afin de s’assurer de l’absence d’effet pervers entraînant une future complexification.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Réalisation de « Tests entreprise » pour chaque nouvelle norme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Toute norme nouvelle compensée par la suppression d’une autre.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Des délais raisonnables dans la mise en œuvre de toute nouvelle norme pour laisser aux entreprises le temps de s’adapter.</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La possibilité pour le gouvernement de simplifier par ordonnance par accélérer le rythme des mesures de simplification.</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9381C50-9E5F-41B0-AA27-6675F748E103}" type="slidenum">
              <a:t>13</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2. Simplifier la vie des entreprises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3C8E76F-4263-4E86-A363-95476C6C80B5}"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1547640" y="1585800"/>
            <a:ext cx="6480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n°2 :  Simplifier la vie des entreprises</a:t>
            </a:r>
          </a:p>
        </p:txBody>
      </p:sp>
      <p:sp>
        <p:nvSpPr>
          <p:cNvPr id="4" name="Forme libre 3"/>
          <p:cNvSpPr/>
          <p:nvPr/>
        </p:nvSpPr>
        <p:spPr>
          <a:xfrm>
            <a:off x="539640" y="2204999"/>
            <a:ext cx="8136000" cy="2118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002060"/>
                </a:solidFill>
                <a:latin typeface="Calibri" pitchFamily="34"/>
                <a:ea typeface="Microsoft YaHei" pitchFamily="2"/>
                <a:cs typeface="Microsoft YaHei" pitchFamily="2"/>
              </a:rPr>
              <a:t>=&gt;Exemples des mesures validées par le Président de la République:</a:t>
            </a:r>
          </a:p>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Emploi et création d’entreprise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Une seule déclaration auprès d’une seule instance pour créer une entreprise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Simplification radicale de la feuille de paie (chantier lancé)</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Extension du « Chèque emploi » : Titre emploi Service Entreprise étendu aux entreprises jusqu’à 19 salariés,</a:t>
            </a:r>
          </a:p>
        </p:txBody>
      </p:sp>
      <p:sp>
        <p:nvSpPr>
          <p:cNvPr id="5" name="Forme libre 4"/>
          <p:cNvSpPr/>
          <p:nvPr/>
        </p:nvSpPr>
        <p:spPr>
          <a:xfrm>
            <a:off x="539640" y="4405319"/>
            <a:ext cx="8136000" cy="1814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Fiscalité</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Plus de mesures fiscales rétroactives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Principe de confiance : suppression de certaines obligations déclaratives, expérimentation de « protocoles de confiance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Instructions fiscales à dates fixes le 1</a:t>
            </a:r>
            <a:r>
              <a:rPr lang="fr-FR" sz="1600" b="0" i="0" u="none" strike="noStrike" baseline="30000">
                <a:ln>
                  <a:noFill/>
                </a:ln>
                <a:solidFill>
                  <a:srgbClr val="000000"/>
                </a:solidFill>
                <a:latin typeface="Calibri" pitchFamily="34"/>
                <a:ea typeface="Microsoft YaHei" pitchFamily="2"/>
                <a:cs typeface="Microsoft YaHei" pitchFamily="2"/>
              </a:rPr>
              <a:t>er</a:t>
            </a:r>
            <a:r>
              <a:rPr lang="fr-FR" sz="1600" b="0" i="0" u="none" strike="noStrike" baseline="0">
                <a:ln>
                  <a:noFill/>
                </a:ln>
                <a:solidFill>
                  <a:srgbClr val="000000"/>
                </a:solidFill>
                <a:latin typeface="Calibri" pitchFamily="34"/>
                <a:ea typeface="Microsoft YaHei" pitchFamily="2"/>
                <a:cs typeface="Microsoft YaHei" pitchFamily="2"/>
              </a:rPr>
              <a:t> du mois.</a:t>
            </a: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BB5CF9C-2C5D-4E60-8123-DEF1BD31230B}" type="slidenum">
              <a:t>14</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2. Simplifier la vie des entreprises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439F5D6-2D40-4C05-87A7-8D94031615A3}"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1617840" y="1585800"/>
            <a:ext cx="6480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n°2 :  Simplifier la vie des entreprises</a:t>
            </a:r>
          </a:p>
        </p:txBody>
      </p:sp>
      <p:sp>
        <p:nvSpPr>
          <p:cNvPr id="4" name="Forme libre 3"/>
          <p:cNvSpPr/>
          <p:nvPr/>
        </p:nvSpPr>
        <p:spPr>
          <a:xfrm>
            <a:off x="825480" y="2349360"/>
            <a:ext cx="8064360" cy="4909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 Relations administration - entreprises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baseline="0">
                <a:ln>
                  <a:noFill/>
                </a:ln>
                <a:solidFill>
                  <a:srgbClr val="000000"/>
                </a:solidFill>
                <a:latin typeface="Calibri" pitchFamily="34"/>
                <a:ea typeface="Microsoft YaHei" pitchFamily="2"/>
                <a:cs typeface="Microsoft YaHei" pitchFamily="2"/>
              </a:rPr>
              <a:t>Un facilitateur généraliste : le sous-préfet d’arrondissement en lien avec l’unité territoriale de l’Essonne de la Direccte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baseline="0">
                <a:ln>
                  <a:noFill/>
                </a:ln>
                <a:solidFill>
                  <a:srgbClr val="000000"/>
                </a:solidFill>
                <a:latin typeface="Calibri" pitchFamily="34"/>
                <a:ea typeface="Microsoft YaHei" pitchFamily="2"/>
                <a:cs typeface="Microsoft YaHei" pitchFamily="2"/>
              </a:rPr>
              <a:t>Une adresse courriel institutionnelle :</a:t>
            </a:r>
          </a:p>
          <a:p>
            <a:pPr marL="742680" marR="0" lvl="1" indent="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24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baseline="0">
                <a:ln>
                  <a:noFill/>
                </a:ln>
                <a:solidFill>
                  <a:srgbClr val="000000"/>
                </a:solidFill>
                <a:latin typeface="Calibri" pitchFamily="34"/>
                <a:ea typeface="Microsoft YaHei" pitchFamily="2"/>
                <a:cs typeface="Microsoft YaHei" pitchFamily="2"/>
              </a:rPr>
              <a:t>Idf-ut91.pacte-de-responsabilite@direccte.gouv.fr</a:t>
            </a:r>
          </a:p>
          <a:p>
            <a:pPr marL="741239" marR="0" lvl="1" indent="0" algn="just"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800" b="0" i="0" u="none" strike="noStrike" baseline="0">
              <a:ln>
                <a:noFill/>
              </a:ln>
              <a:solidFill>
                <a:srgbClr val="000000"/>
              </a:solidFill>
              <a:latin typeface="Calibri" pitchFamily="34"/>
              <a:ea typeface="Microsoft YaHei" pitchFamily="2"/>
              <a:cs typeface="Microsoft YaHei" pitchFamily="2"/>
            </a:endParaRPr>
          </a:p>
          <a:p>
            <a:pPr marL="741239" marR="0" lvl="1" indent="0" algn="just"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800" b="0" i="0" u="none" strike="noStrike" baseline="0">
              <a:ln>
                <a:noFill/>
              </a:ln>
              <a:solidFill>
                <a:srgbClr val="000000"/>
              </a:solidFill>
              <a:latin typeface="Calibri" pitchFamily="34"/>
              <a:ea typeface="Microsoft YaHei" pitchFamily="2"/>
              <a:cs typeface="Microsoft YaHei" pitchFamily="2"/>
            </a:endParaRPr>
          </a:p>
          <a:p>
            <a:pPr marL="742680" marR="0" lvl="1" indent="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D423F41-8ED5-4155-A653-FC904231A151}" type="slidenum">
              <a:t>15</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2. Simplifier la vie des entreprises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99B4E94-355E-4BD5-831E-F9736975A3FD}"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1547640" y="1197000"/>
            <a:ext cx="6480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n°2 :  Simplifier la vie des entreprises</a:t>
            </a:r>
          </a:p>
        </p:txBody>
      </p:sp>
      <p:sp>
        <p:nvSpPr>
          <p:cNvPr id="4" name="Forme libre 3"/>
          <p:cNvSpPr/>
          <p:nvPr/>
        </p:nvSpPr>
        <p:spPr>
          <a:xfrm>
            <a:off x="1548000" y="1844639"/>
            <a:ext cx="40284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C00000"/>
                </a:solidFill>
                <a:latin typeface="Calibri" pitchFamily="34"/>
                <a:ea typeface="Microsoft YaHei" pitchFamily="2"/>
                <a:cs typeface="Microsoft YaHei" pitchFamily="2"/>
              </a:rPr>
              <a:t> Relations administration - entreprises</a:t>
            </a:r>
          </a:p>
        </p:txBody>
      </p:sp>
      <p:sp>
        <p:nvSpPr>
          <p:cNvPr id="5" name="Forme libre 4"/>
          <p:cNvSpPr/>
          <p:nvPr/>
        </p:nvSpPr>
        <p:spPr>
          <a:xfrm>
            <a:off x="352440" y="2492280"/>
            <a:ext cx="8640720" cy="351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alibri" pitchFamily="34"/>
                <a:ea typeface="Microsoft YaHei" pitchFamily="2"/>
                <a:cs typeface="Microsoft YaHei" pitchFamily="2"/>
              </a:rPr>
              <a:t>Des difficultés anticipées ou avérées </a:t>
            </a:r>
            <a:r>
              <a:rPr lang="fr-FR" sz="1600" b="0" i="0" u="none" strike="noStrike" baseline="0">
                <a:ln>
                  <a:noFill/>
                </a:ln>
                <a:solidFill>
                  <a:srgbClr val="000000"/>
                </a:solidFill>
                <a:latin typeface="Calibri" pitchFamily="34"/>
                <a:ea typeface="Microsoft YaHei" pitchFamily="2"/>
                <a:cs typeface="Microsoft YaHei" pitchFamily="2"/>
              </a:rPr>
              <a:t>: le dispositif régional de redressement productif intervient de manière totalement confidentielle et  mobilise l’ensemble des dispositifs publics nécessaire en fonction du cas individuel de chaque entreprise. Contact : les facilitateurs départementaux ou le Commissaire régional au redressement productif : mathieu.aufauvre@paris-idf.gouv.fr</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alibri" pitchFamily="34"/>
                <a:ea typeface="Microsoft YaHei" pitchFamily="2"/>
                <a:cs typeface="Microsoft YaHei" pitchFamily="2"/>
              </a:rPr>
              <a:t>Toute problématique de financement </a:t>
            </a:r>
            <a:r>
              <a:rPr lang="fr-FR" sz="1600" b="0" i="0" u="none" strike="noStrike" baseline="0">
                <a:ln>
                  <a:noFill/>
                </a:ln>
                <a:solidFill>
                  <a:srgbClr val="000000"/>
                </a:solidFill>
                <a:latin typeface="Calibri" pitchFamily="34"/>
                <a:ea typeface="Microsoft YaHei" pitchFamily="2"/>
                <a:cs typeface="Microsoft YaHei" pitchFamily="2"/>
              </a:rPr>
              <a:t>: la banque publique d’investissement Bpifrance intervient en fonds propres, prêts et garanties de prêts aux côtés du réseau bancaire.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Contact : www.bprifrance.fr</a:t>
            </a: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100" b="0" i="0" u="none" strike="noStrike" baseline="0">
                <a:ln>
                  <a:noFill/>
                </a:ln>
                <a:solidFill>
                  <a:srgbClr val="000000"/>
                </a:solidFill>
                <a:latin typeface="Calibri" pitchFamily="34"/>
                <a:ea typeface="Microsoft YaHei" pitchFamily="2"/>
                <a:cs typeface="Microsoft YaHei" pitchFamily="2"/>
              </a:rPr>
              <a:t>Garantie des prêts bancaires avec des quotités de 40 à 70 % (avec intervention de la Région IDF), prêts directs pour investissements corporels ou incorporels, mobilisation des comptes clients publics ou des grands donneurs d’ordres ou encore consolidation des fonds propres par prises de participation et enfin financement de l’innovation.</a:t>
            </a:r>
          </a:p>
          <a:p>
            <a:pPr marL="742680" marR="0" lvl="1" indent="-28260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1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100" b="0" i="0" u="none" strike="noStrike" baseline="0">
                <a:ln>
                  <a:noFill/>
                </a:ln>
                <a:solidFill>
                  <a:srgbClr val="000000"/>
                </a:solidFill>
                <a:latin typeface="Calibri" pitchFamily="34"/>
                <a:ea typeface="Microsoft YaHei" pitchFamily="2"/>
                <a:cs typeface="Microsoft YaHei" pitchFamily="2"/>
              </a:rPr>
              <a:t>Bpifrance a complété son offre par le lancement d’un fonds de garantie spécifique pour le renforcement de la structure financière des TPE et PME avec une quotité garantie plafond de 70 % (avec intervention de la Région IDF) des prêts bancaires de restructuration mis en place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100" b="0" i="0" u="none" strike="noStrike" baseline="0">
              <a:ln>
                <a:noFill/>
              </a:ln>
              <a:solidFill>
                <a:srgbClr val="000000"/>
              </a:solidFill>
              <a:latin typeface="Calibri"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0E9CDD6-B5A9-47C3-98D2-3F766A3B8385}" type="slidenum">
              <a:t>16</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2. Simplifier la vie des entreprises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B93814A-2085-4908-A37A-173C20648BAB}"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1547640" y="1332000"/>
            <a:ext cx="6480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n°2 :  Simplifier la vie des entreprises</a:t>
            </a:r>
          </a:p>
        </p:txBody>
      </p:sp>
      <p:sp>
        <p:nvSpPr>
          <p:cNvPr id="4" name="Forme libre 3"/>
          <p:cNvSpPr/>
          <p:nvPr/>
        </p:nvSpPr>
        <p:spPr>
          <a:xfrm>
            <a:off x="1548000" y="2141640"/>
            <a:ext cx="40284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C00000"/>
                </a:solidFill>
                <a:latin typeface="Calibri" pitchFamily="34"/>
                <a:ea typeface="Microsoft YaHei" pitchFamily="2"/>
                <a:cs typeface="Microsoft YaHei" pitchFamily="2"/>
              </a:rPr>
              <a:t> Relations administration - entreprises</a:t>
            </a:r>
          </a:p>
        </p:txBody>
      </p:sp>
      <p:sp>
        <p:nvSpPr>
          <p:cNvPr id="5" name="Forme libre 4"/>
          <p:cNvSpPr/>
          <p:nvPr/>
        </p:nvSpPr>
        <p:spPr>
          <a:xfrm>
            <a:off x="324000" y="2708280"/>
            <a:ext cx="8640720" cy="2527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1" i="0"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entury Gothic" pitchFamily="34"/>
                <a:ea typeface="Microsoft YaHei" pitchFamily="2"/>
                <a:cs typeface="Microsoft YaHei" pitchFamily="2"/>
              </a:rPr>
              <a:t>Tout projet d’investissement de plus de 3 M€ créateur d’emplois : </a:t>
            </a:r>
            <a:r>
              <a:rPr lang="fr-FR" sz="1600" b="0" i="0" u="none" strike="noStrike" baseline="0">
                <a:ln>
                  <a:noFill/>
                </a:ln>
                <a:solidFill>
                  <a:srgbClr val="000000"/>
                </a:solidFill>
                <a:latin typeface="Century Gothic" pitchFamily="34"/>
                <a:ea typeface="Microsoft YaHei" pitchFamily="2"/>
                <a:cs typeface="Microsoft YaHei" pitchFamily="2"/>
              </a:rPr>
              <a:t>le référent unique à l’investissement régional (RUI) œuvre à la facilitation de la mise en place des projets en faisant le lien avec l’ensemble des administrations pouvant être concernées. Contact : les facilitateurs départementaux  ou le RUI Ile-de-France : paul-emmanuel.grimonprez@paris-idf.gouv.fr</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entury Gothic"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F4549E7-DFA9-4E09-A5C9-344C7BD057AF}" type="slidenum">
              <a:t>17</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2. Simplifier la vie des entreprises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6EC4E37-549C-49C4-89A5-B47C5D643EB7}"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76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000000"/>
                </a:solidFill>
                <a:latin typeface="Calibri" pitchFamily="34"/>
                <a:ea typeface="Microsoft YaHei" pitchFamily="2"/>
                <a:cs typeface="Microsoft YaHei" pitchFamily="2"/>
              </a:rPr>
              <a:t>Ouvrir le champ de la négociation sociale</a:t>
            </a:r>
          </a:p>
        </p:txBody>
      </p:sp>
      <p:sp>
        <p:nvSpPr>
          <p:cNvPr id="4" name="Forme libre 3"/>
          <p:cNvSpPr/>
          <p:nvPr/>
        </p:nvSpPr>
        <p:spPr>
          <a:xfrm>
            <a:off x="971640" y="2133720"/>
            <a:ext cx="6991199" cy="4362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baseline="0">
                <a:ln>
                  <a:noFill/>
                </a:ln>
                <a:solidFill>
                  <a:srgbClr val="000000"/>
                </a:solidFill>
                <a:latin typeface="Calibri" pitchFamily="34"/>
                <a:ea typeface="Microsoft YaHei" pitchFamily="2"/>
                <a:cs typeface="Microsoft YaHei" pitchFamily="2"/>
              </a:rPr>
              <a:t>Ouverture d’une négociation interprofessionnelle nationale sur le fonctionnement des IRP et les seuils sociaux, par exemple.</a:t>
            </a:r>
          </a:p>
          <a:p>
            <a:pPr marL="342720" marR="0" lvl="1" indent="-339840" algn="just" rtl="0" hangingPunct="1">
              <a:lnSpc>
                <a:spcPct val="100000"/>
              </a:lnSpc>
              <a:spcBef>
                <a:spcPts val="0"/>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0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baseline="0">
                <a:ln>
                  <a:noFill/>
                </a:ln>
                <a:solidFill>
                  <a:srgbClr val="000000"/>
                </a:solidFill>
                <a:latin typeface="Calibri" pitchFamily="34"/>
                <a:ea typeface="Microsoft YaHei" pitchFamily="2"/>
                <a:cs typeface="Microsoft YaHei" pitchFamily="2"/>
              </a:rPr>
              <a:t>Ouverture des négociations de branches sur l’embauche de jeunes en alternance et dans le cadre des contrats de génération mais aussi sur les outils nécessaires à la mise en œuvre d’une GPEC appuyée notamment sur le nouveau compte personnel de formation</a:t>
            </a:r>
          </a:p>
          <a:p>
            <a:pPr marL="341280" marR="0" lvl="1" indent="-339840" algn="just" rtl="0" hangingPunct="1">
              <a:lnSpc>
                <a:spcPct val="100000"/>
              </a:lnSpc>
              <a:spcBef>
                <a:spcPts val="0"/>
              </a:spcBef>
              <a:spcAft>
                <a:spcPts val="0"/>
              </a:spcAft>
              <a:buNone/>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endParaRPr lang="fr-FR" sz="20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0" u="none" strike="noStrike" baseline="0">
                <a:ln>
                  <a:noFill/>
                </a:ln>
                <a:solidFill>
                  <a:srgbClr val="000000"/>
                </a:solidFill>
                <a:latin typeface="Calibri" pitchFamily="34"/>
                <a:ea typeface="Microsoft YaHei" pitchFamily="2"/>
                <a:cs typeface="Microsoft YaHei" pitchFamily="2"/>
              </a:rPr>
              <a:t>Premier point d’étape lors de la Grande conférence sociale de début juillet,</a:t>
            </a:r>
          </a:p>
          <a:p>
            <a:pPr marL="342720" marR="0" lvl="1" indent="-339840" algn="just" rtl="0" hangingPunct="1">
              <a:lnSpc>
                <a:spcPct val="100000"/>
              </a:lnSpc>
              <a:spcBef>
                <a:spcPts val="0"/>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000" b="0" i="0" u="none" strike="noStrike" baseline="0">
              <a:ln>
                <a:noFill/>
              </a:ln>
              <a:solidFill>
                <a:srgbClr val="000000"/>
              </a:solidFill>
              <a:latin typeface="Calibri" pitchFamily="34"/>
              <a:ea typeface="Microsoft YaHei" pitchFamily="2"/>
              <a:cs typeface="Microsoft YaHei" pitchFamily="2"/>
            </a:endParaRPr>
          </a:p>
          <a:p>
            <a:pPr marL="342720" marR="0" lvl="1" indent="-339840" algn="just" rtl="0" hangingPunct="1">
              <a:lnSpc>
                <a:spcPct val="100000"/>
              </a:lnSpc>
              <a:spcBef>
                <a:spcPts val="0"/>
              </a:spcBef>
              <a:spcAft>
                <a:spcPts val="0"/>
              </a:spcAft>
              <a:buNone/>
              <a:tabLst>
                <a:tab pos="342720" algn="l"/>
                <a:tab pos="786960" algn="l"/>
                <a:tab pos="1236239" algn="l"/>
                <a:tab pos="1685520" algn="l"/>
                <a:tab pos="2134800" algn="l"/>
                <a:tab pos="2584080" algn="l"/>
                <a:tab pos="3033360" algn="l"/>
                <a:tab pos="3482640" algn="l"/>
                <a:tab pos="3931920" algn="l"/>
                <a:tab pos="4381199" algn="l"/>
                <a:tab pos="4830480" algn="l"/>
                <a:tab pos="5279759" algn="l"/>
                <a:tab pos="5729040" algn="l"/>
                <a:tab pos="6178320" algn="l"/>
                <a:tab pos="6627599" algn="l"/>
                <a:tab pos="7076880" algn="l"/>
                <a:tab pos="7525800" algn="l"/>
                <a:tab pos="7975080" algn="l"/>
                <a:tab pos="8424359" algn="l"/>
                <a:tab pos="8873640" algn="l"/>
                <a:tab pos="9322919"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44A1024-4B92-444A-9DC9-3DDE4F4C3CAC}" type="slidenum">
              <a:t>18</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67549B3-CADE-4872-AB43-FBAFA3368E8C}"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611280" y="1924200"/>
            <a:ext cx="7993080" cy="4235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Relance des politiques de l’emploi pour favoriser l’embauche en Ile de France</a:t>
            </a:r>
          </a:p>
          <a:p>
            <a:pPr marL="342720" marR="0" lvl="1" indent="-339840" algn="just" rtl="0" hangingPunct="1">
              <a:lnSpc>
                <a:spcPct val="100000"/>
              </a:lnSpc>
              <a:spcBef>
                <a:spcPts val="0"/>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18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Le plan d’urgence relatif aux </a:t>
            </a:r>
            <a:r>
              <a:rPr lang="fr-FR" sz="1400" b="1" i="0" u="none" strike="noStrike" baseline="0">
                <a:ln>
                  <a:noFill/>
                </a:ln>
                <a:solidFill>
                  <a:srgbClr val="000000"/>
                </a:solidFill>
                <a:latin typeface="Century Gothic" pitchFamily="34"/>
                <a:ea typeface="Microsoft YaHei" pitchFamily="2"/>
                <a:cs typeface="Microsoft YaHei" pitchFamily="2"/>
              </a:rPr>
              <a:t>formations prioritaires </a:t>
            </a:r>
            <a:r>
              <a:rPr lang="fr-FR" sz="1400" b="0" i="0" u="none" strike="noStrike" baseline="0">
                <a:ln>
                  <a:noFill/>
                </a:ln>
                <a:solidFill>
                  <a:srgbClr val="000000"/>
                </a:solidFill>
                <a:latin typeface="Century Gothic" pitchFamily="34"/>
                <a:ea typeface="Microsoft YaHei" pitchFamily="2"/>
                <a:cs typeface="Microsoft YaHei" pitchFamily="2"/>
              </a:rPr>
              <a:t>visant à faciliter les recrutement sur les opportunités d’emploi,</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La relance de </a:t>
            </a:r>
            <a:r>
              <a:rPr lang="fr-FR" sz="1400" b="1" i="0" u="none" strike="noStrike" baseline="0">
                <a:ln>
                  <a:noFill/>
                </a:ln>
                <a:solidFill>
                  <a:srgbClr val="000000"/>
                </a:solidFill>
                <a:latin typeface="Century Gothic" pitchFamily="34"/>
                <a:ea typeface="Microsoft YaHei" pitchFamily="2"/>
                <a:cs typeface="Microsoft YaHei" pitchFamily="2"/>
              </a:rPr>
              <a:t>l’alternance et de l’apprentissage</a:t>
            </a:r>
            <a:r>
              <a:rPr lang="fr-FR" sz="1400" b="0" i="0" u="none" strike="noStrike" baseline="0">
                <a:ln>
                  <a:noFill/>
                </a:ln>
                <a:solidFill>
                  <a:srgbClr val="000000"/>
                </a:solidFill>
                <a:latin typeface="Century Gothic" pitchFamily="34"/>
                <a:ea typeface="Microsoft YaHei" pitchFamily="2"/>
                <a:cs typeface="Microsoft YaHei" pitchFamily="2"/>
              </a:rPr>
              <a:t>, </a:t>
            </a:r>
            <a:r>
              <a:rPr lang="fr-FR" sz="1400" b="0" i="0" u="none" strike="noStrike" baseline="0">
                <a:ln>
                  <a:noFill/>
                </a:ln>
                <a:solidFill>
                  <a:srgbClr val="4F81BD"/>
                </a:solidFill>
                <a:latin typeface="Century Gothic" pitchFamily="34"/>
                <a:ea typeface="Microsoft YaHei" pitchFamily="2"/>
                <a:cs typeface="Microsoft YaHei" pitchFamily="2"/>
              </a:rPr>
              <a:t>un objectif national de 500 000 apprentis et « aucun apprenti sans contrat à la rentrée 2014 »</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 L’ouverture du </a:t>
            </a:r>
            <a:r>
              <a:rPr lang="fr-FR" sz="1400" b="1" i="0" u="none" strike="noStrike" baseline="0">
                <a:ln>
                  <a:noFill/>
                </a:ln>
                <a:solidFill>
                  <a:srgbClr val="000000"/>
                </a:solidFill>
                <a:latin typeface="Century Gothic" pitchFamily="34"/>
                <a:ea typeface="Microsoft YaHei" pitchFamily="2"/>
                <a:cs typeface="Microsoft YaHei" pitchFamily="2"/>
              </a:rPr>
              <a:t>contrat de génération </a:t>
            </a:r>
            <a:r>
              <a:rPr lang="fr-FR" sz="1400" b="0" i="0" u="none" strike="noStrike" baseline="0">
                <a:ln>
                  <a:noFill/>
                </a:ln>
                <a:solidFill>
                  <a:srgbClr val="000000"/>
                </a:solidFill>
                <a:latin typeface="Century Gothic" pitchFamily="34"/>
                <a:ea typeface="Microsoft YaHei" pitchFamily="2"/>
                <a:cs typeface="Microsoft YaHei" pitchFamily="2"/>
              </a:rPr>
              <a:t>(loi du 5 mars 2014), </a:t>
            </a:r>
            <a:r>
              <a:rPr lang="fr-FR" sz="1400" b="0" i="0" u="none" strike="noStrike" baseline="0">
                <a:ln>
                  <a:noFill/>
                </a:ln>
                <a:solidFill>
                  <a:srgbClr val="4F81BD"/>
                </a:solidFill>
                <a:latin typeface="Century Gothic" pitchFamily="34"/>
                <a:ea typeface="Microsoft YaHei" pitchFamily="2"/>
                <a:cs typeface="Microsoft YaHei" pitchFamily="2"/>
              </a:rPr>
              <a:t>un dispositif plus accessible</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Le recours aux </a:t>
            </a:r>
            <a:r>
              <a:rPr lang="fr-FR" sz="1400" b="1" i="0" u="none" strike="noStrike" baseline="0">
                <a:ln>
                  <a:noFill/>
                </a:ln>
                <a:solidFill>
                  <a:srgbClr val="000000"/>
                </a:solidFill>
                <a:latin typeface="Century Gothic" pitchFamily="34"/>
                <a:ea typeface="Microsoft YaHei" pitchFamily="2"/>
                <a:cs typeface="Microsoft YaHei" pitchFamily="2"/>
              </a:rPr>
              <a:t>contrats aidés </a:t>
            </a:r>
            <a:r>
              <a:rPr lang="fr-FR" sz="1400" b="0" i="0" u="none" strike="noStrike" baseline="0">
                <a:ln>
                  <a:noFill/>
                </a:ln>
                <a:solidFill>
                  <a:srgbClr val="000000"/>
                </a:solidFill>
                <a:latin typeface="Century Gothic" pitchFamily="34"/>
                <a:ea typeface="Microsoft YaHei" pitchFamily="2"/>
                <a:cs typeface="Microsoft YaHei" pitchFamily="2"/>
              </a:rPr>
              <a:t>facilité</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4F81BD"/>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Le cadre de </a:t>
            </a:r>
            <a:r>
              <a:rPr lang="fr-FR" sz="1400" b="1" i="0" u="none" strike="noStrike" baseline="0">
                <a:ln>
                  <a:noFill/>
                </a:ln>
                <a:solidFill>
                  <a:srgbClr val="000000"/>
                </a:solidFill>
                <a:latin typeface="Century Gothic" pitchFamily="34"/>
                <a:ea typeface="Microsoft YaHei" pitchFamily="2"/>
                <a:cs typeface="Microsoft YaHei" pitchFamily="2"/>
              </a:rPr>
              <a:t>formation professionnelle </a:t>
            </a:r>
            <a:r>
              <a:rPr lang="fr-FR" sz="1400" b="0" i="0" u="none" strike="noStrike" baseline="0">
                <a:ln>
                  <a:noFill/>
                </a:ln>
                <a:solidFill>
                  <a:srgbClr val="000000"/>
                </a:solidFill>
                <a:latin typeface="Century Gothic" pitchFamily="34"/>
                <a:ea typeface="Microsoft YaHei" pitchFamily="2"/>
                <a:cs typeface="Microsoft YaHei" pitchFamily="2"/>
              </a:rPr>
              <a:t>amélioré</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L’accompagnement des grands projets franciliens</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342720" marR="0" lvl="1" indent="-339840" algn="just" rtl="0" hangingPunct="1">
              <a:lnSpc>
                <a:spcPct val="100000"/>
              </a:lnSpc>
              <a:spcBef>
                <a:spcPts val="0"/>
              </a:spcBef>
              <a:spcAft>
                <a:spcPts val="0"/>
              </a:spcAft>
              <a:buNone/>
              <a:tabLst>
                <a:tab pos="342720" algn="l"/>
                <a:tab pos="786960" algn="l"/>
                <a:tab pos="1236239" algn="l"/>
                <a:tab pos="1685520" algn="l"/>
                <a:tab pos="2134800" algn="l"/>
                <a:tab pos="2584080" algn="l"/>
                <a:tab pos="3033360" algn="l"/>
                <a:tab pos="3482640" algn="l"/>
                <a:tab pos="3931920" algn="l"/>
                <a:tab pos="4381199" algn="l"/>
                <a:tab pos="4830480" algn="l"/>
                <a:tab pos="5279759" algn="l"/>
                <a:tab pos="5729040" algn="l"/>
                <a:tab pos="6178320" algn="l"/>
                <a:tab pos="6627599" algn="l"/>
                <a:tab pos="7076880" algn="l"/>
                <a:tab pos="7525800" algn="l"/>
                <a:tab pos="7975080" algn="l"/>
                <a:tab pos="8424359" algn="l"/>
                <a:tab pos="8873640" algn="l"/>
                <a:tab pos="9322919"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617B261-292B-4E4C-98FF-1822AB28D0D4}" type="slidenum">
              <a:t>19</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C78B1CC-17C4-4882-99F3-25FE9BF3FE0D}"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F31C7E2-0D4F-4E72-96FC-3919B04FCEE5}" type="slidenum">
              <a:t>2</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4" name=""/>
          <p:cNvPicPr>
            <a:picLocks noChangeAspect="1"/>
          </p:cNvPicPr>
          <p:nvPr/>
        </p:nvPicPr>
        <p:blipFill>
          <a:blip r:embed="rId3" cstate="print">
            <a:alphaModFix/>
            <a:lum/>
          </a:blip>
          <a:srcRect/>
          <a:stretch>
            <a:fillRect/>
          </a:stretch>
        </p:blipFill>
        <p:spPr>
          <a:xfrm>
            <a:off x="0" y="79200"/>
            <a:ext cx="9144000" cy="6699600"/>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0AFC867-6164-4AB1-8EF1-A0CBF294FB69}"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611280" y="1924200"/>
            <a:ext cx="7993080" cy="3140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Le plan d’urgence relatif aux formations prioritaires visant à faciliter les recrutement sur les opportunités d’emploi,</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200" b="1" i="0" u="none" strike="noStrike" baseline="0">
                <a:ln>
                  <a:noFill/>
                </a:ln>
                <a:solidFill>
                  <a:srgbClr val="4F81BD"/>
                </a:solidFill>
                <a:latin typeface="Calibri" pitchFamily="34"/>
                <a:ea typeface="Microsoft YaHei" pitchFamily="2"/>
                <a:cs typeface="Microsoft YaHei" pitchFamily="2"/>
              </a:rPr>
              <a:t>Opportunités d’emplois en I.d.F</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84 métiers prioritaires avec concentration des efforts des financeurs de formation et 23 000 engagements de formation financés sur 2014</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r>
              <a:rPr lang="fr-FR" sz="1400" b="0" i="0" u="none" strike="noStrike" baseline="0">
                <a:ln>
                  <a:noFill/>
                </a:ln>
                <a:solidFill>
                  <a:srgbClr val="000000"/>
                </a:solidFill>
                <a:latin typeface="Century Gothic" pitchFamily="34"/>
                <a:ea typeface="Microsoft YaHei" pitchFamily="2"/>
                <a:cs typeface="Microsoft YaHei" pitchFamily="2"/>
              </a:rPr>
              <a:t>En Ile-de-France, au 9 mai 2014, près de 8 000 demandeurs d’emploi ont reçu une formation.</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284040" marR="0" lvl="1" indent="-281160" algn="just" rtl="0" hangingPunct="1">
              <a:lnSpc>
                <a:spcPct val="100000"/>
              </a:lnSpc>
              <a:spcBef>
                <a:spcPts val="0"/>
              </a:spcBef>
              <a:spcAft>
                <a:spcPts val="0"/>
              </a:spcAft>
              <a:buNone/>
              <a:tabLst>
                <a:tab pos="284040" algn="l"/>
                <a:tab pos="728280" algn="l"/>
                <a:tab pos="1177559" algn="l"/>
                <a:tab pos="1626840" algn="l"/>
                <a:tab pos="2076120" algn="l"/>
                <a:tab pos="2525400" algn="l"/>
                <a:tab pos="2974680" algn="l"/>
                <a:tab pos="3423960" algn="l"/>
                <a:tab pos="3873240" algn="l"/>
                <a:tab pos="4322519" algn="l"/>
                <a:tab pos="4771800" algn="l"/>
                <a:tab pos="5221079" algn="l"/>
                <a:tab pos="5670360" algn="l"/>
                <a:tab pos="6119640" algn="l"/>
                <a:tab pos="6568919" algn="l"/>
                <a:tab pos="7018200" algn="l"/>
                <a:tab pos="7467120" algn="l"/>
                <a:tab pos="7916400" algn="l"/>
                <a:tab pos="8365679" algn="l"/>
                <a:tab pos="8814960" algn="l"/>
                <a:tab pos="9264239"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7D0FB53-4C23-4A25-BCF0-227026C473C3}" type="slidenum">
              <a:t>20</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0A0DDC8-9914-4FC8-99FD-6452BF3A2479}"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58920" y="1125360"/>
            <a:ext cx="84978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468360" y="1773360"/>
            <a:ext cx="8388360" cy="465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L’alternance: apprentissage ou contrat de professionnalisation</a:t>
            </a: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558ED5"/>
                </a:solidFill>
                <a:latin typeface="Century Gothic" pitchFamily="34"/>
                <a:ea typeface="Microsoft YaHei" pitchFamily="2"/>
                <a:cs typeface="Microsoft YaHei" pitchFamily="2"/>
              </a:rPr>
              <a:t>un objectif national de 500 000 apprentis et « aucun apprenti sans contrat à la rentrée 2014 »</a:t>
            </a: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558ED5"/>
              </a:solidFill>
              <a:latin typeface="Century Gothic" pitchFamily="34"/>
              <a:ea typeface="Microsoft YaHei" pitchFamily="2"/>
              <a:cs typeface="Microsoft YaHei" pitchFamily="2"/>
            </a:endParaRPr>
          </a:p>
          <a:p>
            <a:pPr marL="0" marR="0" lvl="1"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1" u="none" strike="noStrike" baseline="0">
                <a:ln>
                  <a:noFill/>
                </a:ln>
                <a:solidFill>
                  <a:srgbClr val="000000"/>
                </a:solidFill>
                <a:latin typeface="Century Gothic" pitchFamily="34"/>
                <a:ea typeface="Microsoft YaHei" pitchFamily="2"/>
                <a:cs typeface="Microsoft YaHei" pitchFamily="2"/>
              </a:rPr>
              <a:t>C’est une voie de l’excellence dans l’insertion professionnelle, qui concilie formation et apprentissages professionnels</a:t>
            </a:r>
          </a:p>
          <a:p>
            <a:pPr marL="0" marR="0" lvl="1"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558ED5"/>
              </a:solidFill>
              <a:latin typeface="Century Gothic" pitchFamily="34"/>
              <a:ea typeface="Microsoft YaHei" pitchFamily="2"/>
              <a:cs typeface="Microsoft YaHei" pitchFamily="2"/>
            </a:endParaRP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558ED5"/>
              </a:solidFill>
              <a:latin typeface="Century Gothic" pitchFamily="34"/>
              <a:ea typeface="Microsoft YaHei" pitchFamily="2"/>
              <a:cs typeface="Microsoft YaHei" pitchFamily="2"/>
            </a:endParaRP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558ED5"/>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sng" strike="noStrike" baseline="0">
                <a:ln>
                  <a:noFill/>
                </a:ln>
                <a:solidFill>
                  <a:srgbClr val="000000"/>
                </a:solidFill>
                <a:uFillTx/>
                <a:latin typeface="Century Gothic" pitchFamily="34"/>
                <a:ea typeface="Microsoft YaHei" pitchFamily="2"/>
                <a:cs typeface="Microsoft YaHei" pitchFamily="2"/>
              </a:rPr>
              <a:t>Les contrats de professionnalisation </a:t>
            </a:r>
            <a:r>
              <a:rPr lang="fr-FR" sz="1600" b="0" i="0" u="none" strike="noStrike" baseline="0">
                <a:ln>
                  <a:noFill/>
                </a:ln>
                <a:solidFill>
                  <a:srgbClr val="000000"/>
                </a:solidFill>
                <a:latin typeface="Century Gothic" pitchFamily="34"/>
                <a:ea typeface="Microsoft YaHei" pitchFamily="2"/>
                <a:cs typeface="Microsoft YaHei" pitchFamily="2"/>
              </a:rPr>
              <a:t>pour permettre l’accès à une qualification financée par les OPCA à tous les publics :</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600" b="0" i="0" u="none" strike="noStrike" baseline="0">
              <a:ln>
                <a:noFill/>
              </a:ln>
              <a:solidFill>
                <a:srgbClr val="000000"/>
              </a:solidFill>
              <a:latin typeface="Century Gothic"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Pour les moins de 25 ans, une rémunération en % du Smic qui dépend de l’âge et de la qualification visée</a:t>
            </a:r>
          </a:p>
          <a:p>
            <a:pPr marL="1198440" marR="0" lvl="3" indent="-339840" algn="just" rtl="0" hangingPunct="1">
              <a:lnSpc>
                <a:spcPct val="100000"/>
              </a:lnSpc>
              <a:spcBef>
                <a:spcPts val="0"/>
              </a:spcBef>
              <a:spcAft>
                <a:spcPts val="0"/>
              </a:spcAft>
              <a:buNone/>
              <a:tabLst>
                <a:tab pos="1198440" algn="l"/>
                <a:tab pos="1647359" algn="l"/>
                <a:tab pos="2096639" algn="l"/>
                <a:tab pos="2545920" algn="l"/>
                <a:tab pos="2995200" algn="l"/>
                <a:tab pos="3444480" algn="l"/>
                <a:tab pos="3893760" algn="l"/>
                <a:tab pos="4343040" algn="l"/>
                <a:tab pos="4792320" algn="l"/>
                <a:tab pos="5241599" algn="l"/>
                <a:tab pos="5690880" algn="l"/>
                <a:tab pos="6140159" algn="l"/>
                <a:tab pos="6589440" algn="l"/>
                <a:tab pos="7038720" algn="l"/>
                <a:tab pos="7488000" algn="l"/>
                <a:tab pos="7937280" algn="l"/>
                <a:tab pos="8386560" algn="l"/>
                <a:tab pos="8835840" algn="l"/>
                <a:tab pos="9285119" algn="l"/>
                <a:tab pos="9734400" algn="l"/>
                <a:tab pos="10183680" algn="l"/>
              </a:tabLst>
            </a:pPr>
            <a:endParaRPr lang="fr-FR" sz="1600" b="0" i="0" u="none" strike="noStrike" baseline="0">
              <a:ln>
                <a:noFill/>
              </a:ln>
              <a:solidFill>
                <a:srgbClr val="000000"/>
              </a:solidFill>
              <a:latin typeface="Century Gothic"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entury Gothic" pitchFamily="34"/>
                <a:ea typeface="Microsoft YaHei" pitchFamily="2"/>
                <a:cs typeface="Microsoft YaHei" pitchFamily="2"/>
              </a:rPr>
              <a:t> Un allègement de cotisations, et pour les plus de 45 ans, une exonération totale de cotisations</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558ED5"/>
              </a:solidFill>
              <a:latin typeface="Century Gothic" pitchFamily="34"/>
              <a:ea typeface="Microsoft YaHei" pitchFamily="2"/>
              <a:cs typeface="Microsoft YaHei" pitchFamily="2"/>
            </a:endParaRP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DF33999-B174-428C-8EA5-79D1C0537BC7}" type="slidenum">
              <a:t>21</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270CE7D-9079-4CCD-AA77-925815104271}"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2200" y="1127160"/>
            <a:ext cx="84996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468360" y="1773360"/>
            <a:ext cx="8388360" cy="441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L’alternance: apprentissage ou contrat de professionnalisation</a:t>
            </a: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558ED5"/>
                </a:solidFill>
                <a:latin typeface="Century Gothic" pitchFamily="34"/>
                <a:ea typeface="Microsoft YaHei" pitchFamily="2"/>
                <a:cs typeface="Microsoft YaHei" pitchFamily="2"/>
              </a:rPr>
              <a:t>un objectif national de 500 000 apprentis et « aucun apprenti sans contrat à la rentrée 2014 »</a:t>
            </a:r>
          </a:p>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558ED5"/>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sng" strike="noStrike" baseline="0">
                <a:ln>
                  <a:noFill/>
                </a:ln>
                <a:solidFill>
                  <a:srgbClr val="000000"/>
                </a:solidFill>
                <a:uFillTx/>
                <a:latin typeface="Calibri" pitchFamily="34"/>
                <a:ea typeface="Microsoft YaHei" pitchFamily="2"/>
                <a:cs typeface="Microsoft YaHei" pitchFamily="2"/>
              </a:rPr>
              <a:t>Les contrats en apprentissage </a:t>
            </a:r>
            <a:r>
              <a:rPr lang="fr-FR" sz="1600" b="0" i="0" u="none" strike="noStrike" baseline="0">
                <a:ln>
                  <a:noFill/>
                </a:ln>
                <a:solidFill>
                  <a:srgbClr val="000000"/>
                </a:solidFill>
                <a:latin typeface="Calibri" pitchFamily="34"/>
                <a:ea typeface="Microsoft YaHei" pitchFamily="2"/>
                <a:cs typeface="Microsoft YaHei" pitchFamily="2"/>
              </a:rPr>
              <a:t>pour permettre aux jeunes de moins  de 25 ans d’accéder à un diplôme et à une première expérience professionnelle</a:t>
            </a: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Dont le financement a été simplifié par la loi du 5 mars 2014</a:t>
            </a:r>
          </a:p>
          <a:p>
            <a:pPr marL="1198440" marR="0" lvl="3" indent="-339840" algn="just" rtl="0" hangingPunct="1">
              <a:lnSpc>
                <a:spcPct val="100000"/>
              </a:lnSpc>
              <a:spcBef>
                <a:spcPts val="0"/>
              </a:spcBef>
              <a:spcAft>
                <a:spcPts val="0"/>
              </a:spcAft>
              <a:buNone/>
              <a:tabLst>
                <a:tab pos="1198440" algn="l"/>
                <a:tab pos="1647359" algn="l"/>
                <a:tab pos="2096639" algn="l"/>
                <a:tab pos="2545920" algn="l"/>
                <a:tab pos="2995200" algn="l"/>
                <a:tab pos="3444480" algn="l"/>
                <a:tab pos="3893760" algn="l"/>
                <a:tab pos="4343040" algn="l"/>
                <a:tab pos="4792320" algn="l"/>
                <a:tab pos="5241599" algn="l"/>
                <a:tab pos="5690880" algn="l"/>
                <a:tab pos="6140159" algn="l"/>
                <a:tab pos="6589440" algn="l"/>
                <a:tab pos="7038720" algn="l"/>
                <a:tab pos="7488000" algn="l"/>
                <a:tab pos="7937280" algn="l"/>
                <a:tab pos="8386560" algn="l"/>
                <a:tab pos="8835840" algn="l"/>
                <a:tab pos="9285119" algn="l"/>
                <a:tab pos="9734400" algn="l"/>
                <a:tab pos="1018368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Qui peut désormais être signé en CDI</a:t>
            </a:r>
          </a:p>
          <a:p>
            <a:pPr marL="1198440" marR="0" lvl="3" indent="-339840" algn="just" rtl="0" hangingPunct="1">
              <a:lnSpc>
                <a:spcPct val="100000"/>
              </a:lnSpc>
              <a:spcBef>
                <a:spcPts val="0"/>
              </a:spcBef>
              <a:spcAft>
                <a:spcPts val="0"/>
              </a:spcAft>
              <a:buNone/>
              <a:tabLst>
                <a:tab pos="1198440" algn="l"/>
                <a:tab pos="1647359" algn="l"/>
                <a:tab pos="2096639" algn="l"/>
                <a:tab pos="2545920" algn="l"/>
                <a:tab pos="2995200" algn="l"/>
                <a:tab pos="3444480" algn="l"/>
                <a:tab pos="3893760" algn="l"/>
                <a:tab pos="4343040" algn="l"/>
                <a:tab pos="4792320" algn="l"/>
                <a:tab pos="5241599" algn="l"/>
                <a:tab pos="5690880" algn="l"/>
                <a:tab pos="6140159" algn="l"/>
                <a:tab pos="6589440" algn="l"/>
                <a:tab pos="7038720" algn="l"/>
                <a:tab pos="7488000" algn="l"/>
                <a:tab pos="7937280" algn="l"/>
                <a:tab pos="8386560" algn="l"/>
                <a:tab pos="8835840" algn="l"/>
                <a:tab pos="9285119" algn="l"/>
                <a:tab pos="9734400" algn="l"/>
                <a:tab pos="1018368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Qui ouvre droit à une prime, versée par le Conseil Régional d’IDF, de 1000€ par an pour les employeurs publics ou privés jusqu’à 10 salariés, des exonérations de cotisations et un crédit d’impôt</a:t>
            </a:r>
          </a:p>
          <a:p>
            <a:pPr marL="1198440" marR="0" lvl="3" indent="-339840" algn="just" rtl="0" hangingPunct="1">
              <a:lnSpc>
                <a:spcPct val="100000"/>
              </a:lnSpc>
              <a:spcBef>
                <a:spcPts val="0"/>
              </a:spcBef>
              <a:spcAft>
                <a:spcPts val="0"/>
              </a:spcAft>
              <a:buNone/>
              <a:tabLst>
                <a:tab pos="1198440" algn="l"/>
                <a:tab pos="1647359" algn="l"/>
                <a:tab pos="2096639" algn="l"/>
                <a:tab pos="2545920" algn="l"/>
                <a:tab pos="2995200" algn="l"/>
                <a:tab pos="3444480" algn="l"/>
                <a:tab pos="3893760" algn="l"/>
                <a:tab pos="4343040" algn="l"/>
                <a:tab pos="4792320" algn="l"/>
                <a:tab pos="5241599" algn="l"/>
                <a:tab pos="5690880" algn="l"/>
                <a:tab pos="6140159" algn="l"/>
                <a:tab pos="6589440" algn="l"/>
                <a:tab pos="7038720" algn="l"/>
                <a:tab pos="7488000" algn="l"/>
                <a:tab pos="7937280" algn="l"/>
                <a:tab pos="8386560" algn="l"/>
                <a:tab pos="8835840" algn="l"/>
                <a:tab pos="9285119" algn="l"/>
                <a:tab pos="9734400" algn="l"/>
                <a:tab pos="1018368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3"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Avec une rémunération en % du SMIC qui dépend de l’âge et du parcours du jeune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558ED5"/>
              </a:solidFill>
              <a:latin typeface="Century Gothic" pitchFamily="34"/>
              <a:ea typeface="Microsoft YaHei" pitchFamily="2"/>
              <a:cs typeface="Microsoft YaHei" pitchFamily="2"/>
            </a:endParaRPr>
          </a:p>
          <a:p>
            <a:pPr marL="742680" marR="0" lvl="2" indent="-33948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340319B-50D5-465F-A941-D8517F13A337}" type="slidenum">
              <a:t>22</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6D75401-3212-426C-81DA-8781830610B8}"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576360" y="1700280"/>
            <a:ext cx="799128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L’ouverture du contrat de génération (loi du 5 mars 2014), </a:t>
            </a:r>
            <a:r>
              <a:rPr lang="fr-FR" sz="1800" b="0" i="0" u="none" strike="noStrike" baseline="0">
                <a:ln>
                  <a:noFill/>
                </a:ln>
                <a:solidFill>
                  <a:srgbClr val="4F81BD"/>
                </a:solidFill>
                <a:latin typeface="Century Gothic" pitchFamily="34"/>
                <a:ea typeface="Microsoft YaHei" pitchFamily="2"/>
                <a:cs typeface="Microsoft YaHei" pitchFamily="2"/>
              </a:rPr>
              <a:t>un dispositif plus accessible</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284040" marR="0" lvl="1" indent="-281160" algn="l" rtl="0" hangingPunct="1">
              <a:lnSpc>
                <a:spcPct val="100000"/>
              </a:lnSpc>
              <a:spcBef>
                <a:spcPts val="0"/>
              </a:spcBef>
              <a:spcAft>
                <a:spcPts val="0"/>
              </a:spcAft>
              <a:buNone/>
              <a:tabLst>
                <a:tab pos="284040" algn="l"/>
                <a:tab pos="732959" algn="l"/>
                <a:tab pos="1182239" algn="l"/>
                <a:tab pos="1631520" algn="l"/>
                <a:tab pos="2080800" algn="l"/>
                <a:tab pos="2530080" algn="l"/>
                <a:tab pos="2979360" algn="l"/>
                <a:tab pos="3428640" algn="l"/>
                <a:tab pos="3877920" algn="l"/>
                <a:tab pos="4327199" algn="l"/>
                <a:tab pos="4776480" algn="l"/>
                <a:tab pos="5225759" algn="l"/>
                <a:tab pos="5675040" algn="l"/>
                <a:tab pos="6124320" algn="l"/>
                <a:tab pos="6573600" algn="l"/>
                <a:tab pos="7022880" algn="l"/>
                <a:tab pos="7472160" algn="l"/>
                <a:tab pos="7921440" algn="l"/>
                <a:tab pos="8370719" algn="l"/>
                <a:tab pos="8820000" algn="l"/>
                <a:tab pos="926928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p:txBody>
      </p:sp>
      <p:sp>
        <p:nvSpPr>
          <p:cNvPr id="5" name="Forme libre 4"/>
          <p:cNvSpPr/>
          <p:nvPr/>
        </p:nvSpPr>
        <p:spPr>
          <a:xfrm>
            <a:off x="1257480" y="2421000"/>
            <a:ext cx="7165799" cy="3725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8EB4E3">
              <a:alpha val="20000"/>
            </a:srgbClr>
          </a:solidFill>
          <a:ln>
            <a:noFill/>
            <a:prstDash val="solid"/>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1604BC"/>
                </a:solidFill>
                <a:latin typeface="Calibri" pitchFamily="34"/>
                <a:ea typeface="Microsoft YaHei" pitchFamily="2"/>
                <a:cs typeface="Microsoft YaHei" pitchFamily="2"/>
              </a:rPr>
              <a:t>Principe: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D60093"/>
                </a:solidFill>
                <a:latin typeface="Arial" pitchFamily="34"/>
                <a:ea typeface="MS Mincho" pitchFamily="49"/>
                <a:cs typeface="MS Mincho" pitchFamily="49"/>
              </a:rPr>
              <a:t>Embauchez un jeune en CDI</a:t>
            </a:r>
            <a:r>
              <a:rPr lang="fr-FR" sz="1400" b="0" i="0" u="none" strike="noStrike" baseline="0">
                <a:ln>
                  <a:noFill/>
                </a:ln>
                <a:solidFill>
                  <a:srgbClr val="D60093"/>
                </a:solidFill>
                <a:latin typeface="Arial" pitchFamily="34"/>
                <a:ea typeface="MS Mincho" pitchFamily="49"/>
                <a:cs typeface="MS Mincho" pitchFamily="49"/>
              </a:rPr>
              <a:t> de 16 à 25 ans (jusqu’à 30 ans s’il est reconnu travailleur handicapé)</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D60093"/>
              </a:solidFill>
              <a:latin typeface="Arial" pitchFamily="34"/>
              <a:ea typeface="MS Mincho" pitchFamily="49"/>
              <a:cs typeface="MS Mincho" pitchFamily="49"/>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D60093"/>
                </a:solidFill>
                <a:latin typeface="Arial" pitchFamily="34"/>
                <a:ea typeface="MS Mincho" pitchFamily="49"/>
                <a:cs typeface="MS Mincho" pitchFamily="49"/>
              </a:rPr>
              <a:t>Maintenez ou recrutez un senior </a:t>
            </a:r>
            <a:r>
              <a:rPr lang="fr-FR" sz="1400" b="0" i="0" u="none" strike="noStrike" baseline="0">
                <a:ln>
                  <a:noFill/>
                </a:ln>
                <a:solidFill>
                  <a:srgbClr val="D60093"/>
                </a:solidFill>
                <a:latin typeface="Arial" pitchFamily="34"/>
                <a:ea typeface="MS Mincho" pitchFamily="49"/>
                <a:cs typeface="MS Mincho" pitchFamily="49"/>
              </a:rPr>
              <a:t>de 57 ans et plus (de 55 ans et plus s’il est reconnu travailleur handicapé ou s’il s’agit d’une nouvelle embauche)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D60093"/>
              </a:solidFill>
              <a:latin typeface="Arial"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1604BC"/>
                </a:solidFill>
                <a:latin typeface="Calibri" pitchFamily="34"/>
                <a:ea typeface="Microsoft YaHei" pitchFamily="2"/>
                <a:cs typeface="Microsoft YaHei" pitchFamily="2"/>
              </a:rPr>
              <a:t>Aide: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7030A0"/>
                </a:solidFill>
                <a:latin typeface="Calibri" pitchFamily="34"/>
                <a:ea typeface="Microsoft YaHei" pitchFamily="2"/>
                <a:cs typeface="Microsoft YaHei" pitchFamily="2"/>
              </a:rPr>
              <a:t>L’aide, versée tous les trimestres, est de 4000 euros par an pendant 3 ans (soit 12 000 euros)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1604BC"/>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1604BC"/>
                </a:solidFill>
                <a:latin typeface="Calibri" pitchFamily="34"/>
                <a:ea typeface="Microsoft YaHei" pitchFamily="2"/>
                <a:cs typeface="Microsoft YaHei" pitchFamily="2"/>
              </a:rPr>
              <a:t>Des modalités très simples pour les entreprises de moins de 300 salariés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7030A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alibri" pitchFamily="34"/>
                <a:ea typeface="Microsoft YaHei" pitchFamily="2"/>
                <a:cs typeface="Microsoft YaHei" pitchFamily="2"/>
              </a:rPr>
              <a:t>1- Elles recrutent </a:t>
            </a:r>
            <a:r>
              <a:rPr lang="fr-FR" sz="1400" b="1" i="0" u="none" strike="noStrike" baseline="0">
                <a:ln>
                  <a:noFill/>
                </a:ln>
                <a:solidFill>
                  <a:srgbClr val="CA06A5"/>
                </a:solidFill>
                <a:latin typeface="Calibri" pitchFamily="34"/>
                <a:ea typeface="Microsoft YaHei" pitchFamily="2"/>
                <a:cs typeface="Microsoft YaHei" pitchFamily="2"/>
              </a:rPr>
              <a:t>un jeune en CDI </a:t>
            </a:r>
            <a:r>
              <a:rPr lang="fr-FR" sz="1400" b="1" i="0" u="none" strike="noStrike" baseline="0">
                <a:ln>
                  <a:noFill/>
                </a:ln>
                <a:solidFill>
                  <a:srgbClr val="000000"/>
                </a:solidFill>
                <a:latin typeface="Calibri" pitchFamily="34"/>
                <a:ea typeface="Microsoft YaHei" pitchFamily="2"/>
                <a:cs typeface="Microsoft YaHei" pitchFamily="2"/>
              </a:rPr>
              <a:t>et identifient </a:t>
            </a:r>
            <a:r>
              <a:rPr lang="fr-FR" sz="1400" b="1" i="0" u="none" strike="noStrike" baseline="0">
                <a:ln>
                  <a:noFill/>
                </a:ln>
                <a:solidFill>
                  <a:srgbClr val="CA06A5"/>
                </a:solidFill>
                <a:latin typeface="Calibri" pitchFamily="34"/>
                <a:ea typeface="Microsoft YaHei" pitchFamily="2"/>
                <a:cs typeface="Microsoft YaHei" pitchFamily="2"/>
              </a:rPr>
              <a:t>le senior maintenu dans l’emploi</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CA06A5"/>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alibri" pitchFamily="34"/>
                <a:ea typeface="Microsoft YaHei" pitchFamily="2"/>
                <a:cs typeface="Microsoft YaHei" pitchFamily="2"/>
              </a:rPr>
              <a:t>2-Dans les 3 mois qui suivent, </a:t>
            </a:r>
            <a:r>
              <a:rPr lang="fr-FR" sz="1400" b="1" i="0" u="none" strike="noStrike" baseline="0">
                <a:ln>
                  <a:noFill/>
                </a:ln>
                <a:solidFill>
                  <a:srgbClr val="CA06A5"/>
                </a:solidFill>
                <a:latin typeface="Calibri" pitchFamily="34"/>
                <a:ea typeface="Microsoft YaHei" pitchFamily="2"/>
                <a:cs typeface="Microsoft YaHei" pitchFamily="2"/>
              </a:rPr>
              <a:t>elles déposent une demande d’aide</a:t>
            </a:r>
            <a:r>
              <a:rPr lang="fr-FR" sz="1400" b="1" i="0" u="none" strike="noStrike" baseline="0">
                <a:ln>
                  <a:noFill/>
                </a:ln>
                <a:solidFill>
                  <a:srgbClr val="000000"/>
                </a:solidFill>
                <a:latin typeface="Calibri" pitchFamily="34"/>
                <a:ea typeface="Microsoft YaHei" pitchFamily="2"/>
                <a:cs typeface="Microsoft YaHei" pitchFamily="2"/>
              </a:rPr>
              <a:t> </a:t>
            </a:r>
            <a:r>
              <a:rPr lang="fr-FR" sz="1400" b="1" i="0" u="none" strike="noStrike" baseline="0">
                <a:ln>
                  <a:noFill/>
                </a:ln>
                <a:solidFill>
                  <a:srgbClr val="CA06A5"/>
                </a:solidFill>
                <a:latin typeface="Calibri" pitchFamily="34"/>
                <a:ea typeface="Microsoft YaHei" pitchFamily="2"/>
                <a:cs typeface="Microsoft YaHei" pitchFamily="2"/>
              </a:rPr>
              <a:t>via un formulaire</a:t>
            </a:r>
            <a:r>
              <a:rPr lang="fr-FR" sz="1400" b="1" i="0" u="none" strike="noStrike" baseline="0">
                <a:ln>
                  <a:noFill/>
                </a:ln>
                <a:solidFill>
                  <a:srgbClr val="000000"/>
                </a:solidFill>
                <a:latin typeface="Calibri" pitchFamily="34"/>
                <a:ea typeface="Microsoft YaHei" pitchFamily="2"/>
                <a:cs typeface="Microsoft YaHei" pitchFamily="2"/>
              </a:rPr>
              <a:t> disponible sur </a:t>
            </a:r>
            <a:r>
              <a:rPr lang="fr-FR" sz="1400" b="1" i="1" u="none" strike="noStrike" baseline="0">
                <a:ln>
                  <a:noFill/>
                </a:ln>
                <a:solidFill>
                  <a:srgbClr val="000000"/>
                </a:solidFill>
                <a:latin typeface="Calibri" pitchFamily="34"/>
                <a:ea typeface="Microsoft YaHei" pitchFamily="2"/>
                <a:cs typeface="Microsoft YaHei" pitchFamily="2"/>
              </a:rPr>
              <a:t>www.contrat-génération.fr</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1" i="0" u="none" strike="noStrike" baseline="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1"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0070C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1" i="0" u="none" strike="noStrike" baseline="0">
              <a:ln>
                <a:noFill/>
              </a:ln>
              <a:solidFill>
                <a:srgbClr val="0070C0"/>
              </a:solidFill>
              <a:latin typeface="Calibri"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36360" y="2565360"/>
            <a:ext cx="1307880" cy="1130400"/>
          </a:xfrm>
          <a:prstGeom prst="rect">
            <a:avLst/>
          </a:prstGeom>
          <a:noFill/>
          <a:ln>
            <a:noFill/>
          </a:ln>
        </p:spPr>
      </p:pic>
      <p:pic>
        <p:nvPicPr>
          <p:cNvPr id="7" name=""/>
          <p:cNvPicPr>
            <a:picLocks noChangeAspect="1"/>
          </p:cNvPicPr>
          <p:nvPr/>
        </p:nvPicPr>
        <p:blipFill>
          <a:blip r:embed="rId4" cstate="print">
            <a:alphaModFix/>
            <a:lum/>
          </a:blip>
          <a:srcRect/>
          <a:stretch>
            <a:fillRect/>
          </a:stretch>
        </p:blipFill>
        <p:spPr>
          <a:xfrm>
            <a:off x="4067279" y="6435720"/>
            <a:ext cx="1944720" cy="258840"/>
          </a:xfrm>
          <a:prstGeom prst="rect">
            <a:avLst/>
          </a:prstGeom>
          <a:noFill/>
          <a:ln>
            <a:noFill/>
          </a:ln>
        </p:spPr>
      </p:pic>
      <p:sp>
        <p:nvSpPr>
          <p:cNvPr id="8" name="Forme libre 7"/>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D3ED914-F5E1-4837-BE90-596846538EF1}" type="slidenum">
              <a:t>23</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9" name=""/>
          <p:cNvPicPr>
            <a:picLocks noChangeAspect="1"/>
          </p:cNvPicPr>
          <p:nvPr/>
        </p:nvPicPr>
        <p:blipFill>
          <a:blip r:embed="rId5" cstate="print">
            <a:alphaModFix/>
            <a:lum/>
          </a:blip>
          <a:srcRect/>
          <a:stretch>
            <a:fillRect/>
          </a:stretch>
        </p:blipFill>
        <p:spPr>
          <a:xfrm>
            <a:off x="0" y="-88920"/>
            <a:ext cx="9144000" cy="1136520"/>
          </a:xfrm>
          <a:prstGeom prst="rect">
            <a:avLst/>
          </a:prstGeom>
          <a:noFill/>
          <a:ln>
            <a:noFill/>
          </a:ln>
        </p:spPr>
      </p:pic>
      <p:sp>
        <p:nvSpPr>
          <p:cNvPr id="10" name="Forme libre 9"/>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D63465F-92FA-42DF-B711-73FD8D2823BC}"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pic>
        <p:nvPicPr>
          <p:cNvPr id="4" name=""/>
          <p:cNvPicPr>
            <a:picLocks noChangeAspect="1"/>
          </p:cNvPicPr>
          <p:nvPr/>
        </p:nvPicPr>
        <p:blipFill>
          <a:blip r:embed="rId3" cstate="print">
            <a:alphaModFix/>
            <a:lum/>
          </a:blip>
          <a:srcRect/>
          <a:stretch>
            <a:fillRect/>
          </a:stretch>
        </p:blipFill>
        <p:spPr>
          <a:xfrm>
            <a:off x="7812000" y="981000"/>
            <a:ext cx="1152720" cy="997200"/>
          </a:xfrm>
          <a:prstGeom prst="rect">
            <a:avLst/>
          </a:prstGeom>
          <a:noFill/>
          <a:ln>
            <a:noFill/>
          </a:ln>
        </p:spPr>
      </p:pic>
      <p:sp>
        <p:nvSpPr>
          <p:cNvPr id="5" name="Forme libre 4"/>
          <p:cNvSpPr/>
          <p:nvPr/>
        </p:nvSpPr>
        <p:spPr>
          <a:xfrm>
            <a:off x="703440" y="1793880"/>
            <a:ext cx="813744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Contrat de Génération : aide pour les &lt;300 salariés : exemples</a:t>
            </a:r>
          </a:p>
        </p:txBody>
      </p:sp>
      <p:pic>
        <p:nvPicPr>
          <p:cNvPr id="6" name=""/>
          <p:cNvPicPr>
            <a:picLocks noChangeAspect="1"/>
          </p:cNvPicPr>
          <p:nvPr/>
        </p:nvPicPr>
        <p:blipFill>
          <a:blip r:embed="rId4" cstate="print">
            <a:alphaModFix/>
            <a:lum/>
          </a:blip>
          <a:srcRect l="34383" t="42495" r="33474" b="34207"/>
          <a:stretch>
            <a:fillRect/>
          </a:stretch>
        </p:blipFill>
        <p:spPr>
          <a:xfrm>
            <a:off x="127080" y="2349360"/>
            <a:ext cx="4429080" cy="2087640"/>
          </a:xfrm>
          <a:prstGeom prst="rect">
            <a:avLst/>
          </a:prstGeom>
          <a:noFill/>
          <a:ln>
            <a:noFill/>
          </a:ln>
        </p:spPr>
      </p:pic>
      <p:pic>
        <p:nvPicPr>
          <p:cNvPr id="7" name=""/>
          <p:cNvPicPr>
            <a:picLocks noChangeAspect="1"/>
          </p:cNvPicPr>
          <p:nvPr/>
        </p:nvPicPr>
        <p:blipFill>
          <a:blip r:embed="rId5" cstate="print">
            <a:alphaModFix/>
            <a:lum/>
          </a:blip>
          <a:srcRect l="15937" t="25589" r="20274" b="8466"/>
          <a:stretch>
            <a:fillRect/>
          </a:stretch>
        </p:blipFill>
        <p:spPr>
          <a:xfrm>
            <a:off x="4719600" y="3645000"/>
            <a:ext cx="4079880" cy="2536560"/>
          </a:xfrm>
          <a:prstGeom prst="rect">
            <a:avLst/>
          </a:prstGeom>
          <a:noFill/>
          <a:ln>
            <a:noFill/>
          </a:ln>
        </p:spPr>
      </p:pic>
      <p:pic>
        <p:nvPicPr>
          <p:cNvPr id="8" name=""/>
          <p:cNvPicPr>
            <a:picLocks noChangeAspect="1"/>
          </p:cNvPicPr>
          <p:nvPr/>
        </p:nvPicPr>
        <p:blipFill>
          <a:blip r:embed="rId6" cstate="print">
            <a:alphaModFix/>
            <a:lum/>
          </a:blip>
          <a:srcRect/>
          <a:stretch>
            <a:fillRect/>
          </a:stretch>
        </p:blipFill>
        <p:spPr>
          <a:xfrm>
            <a:off x="4067279" y="6435720"/>
            <a:ext cx="1944720" cy="258840"/>
          </a:xfrm>
          <a:prstGeom prst="rect">
            <a:avLst/>
          </a:prstGeom>
          <a:noFill/>
          <a:ln>
            <a:noFill/>
          </a:ln>
        </p:spPr>
      </p:pic>
      <p:sp>
        <p:nvSpPr>
          <p:cNvPr id="9" name="Forme libre 8"/>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63CCFCF-F76D-409E-BB63-C31D05DF3A46}" type="slidenum">
              <a:t>24</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10" name=""/>
          <p:cNvPicPr>
            <a:picLocks noChangeAspect="1"/>
          </p:cNvPicPr>
          <p:nvPr/>
        </p:nvPicPr>
        <p:blipFill>
          <a:blip r:embed="rId7" cstate="print">
            <a:alphaModFix/>
            <a:lum/>
          </a:blip>
          <a:srcRect/>
          <a:stretch>
            <a:fillRect/>
          </a:stretch>
        </p:blipFill>
        <p:spPr>
          <a:xfrm>
            <a:off x="0" y="-88920"/>
            <a:ext cx="9144000" cy="1136520"/>
          </a:xfrm>
          <a:prstGeom prst="rect">
            <a:avLst/>
          </a:prstGeom>
          <a:noFill/>
          <a:ln>
            <a:noFill/>
          </a:ln>
        </p:spPr>
      </p:pic>
      <p:sp>
        <p:nvSpPr>
          <p:cNvPr id="11" name="Forme libre 10"/>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00FE86D-EA07-4B3A-8340-D372AC6FC7B6}"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433440" y="1052640"/>
            <a:ext cx="849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531720" y="1557359"/>
            <a:ext cx="8209080" cy="824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Le recours aux contrats aidés facilité</a:t>
            </a:r>
            <a:r>
              <a:rPr lang="fr-FR" sz="1400" b="0" i="0" u="none" strike="noStrike" baseline="0">
                <a:ln>
                  <a:noFill/>
                </a:ln>
                <a:solidFill>
                  <a:srgbClr val="000000"/>
                </a:solidFill>
                <a:latin typeface="Century Gothic" pitchFamily="34"/>
                <a:ea typeface="Microsoft YaHei" pitchFamily="2"/>
                <a:cs typeface="Microsoft YaHei" pitchFamily="2"/>
              </a:rPr>
              <a:t>, </a:t>
            </a:r>
            <a:r>
              <a:rPr lang="fr-FR" sz="1400" b="0" i="0" u="none" strike="noStrike" baseline="0">
                <a:ln>
                  <a:noFill/>
                </a:ln>
                <a:solidFill>
                  <a:srgbClr val="4F81BD"/>
                </a:solidFill>
                <a:latin typeface="Century Gothic" pitchFamily="34"/>
                <a:ea typeface="Microsoft YaHei" pitchFamily="2"/>
                <a:cs typeface="Microsoft YaHei" pitchFamily="2"/>
              </a:rPr>
              <a:t>aides plus importantes en 2014</a:t>
            </a:r>
          </a:p>
          <a:p>
            <a:pPr marL="282240" marR="0" lvl="1" indent="-280800" algn="just" rtl="0" hangingPunct="1">
              <a:lnSpc>
                <a:spcPct val="100000"/>
              </a:lnSpc>
              <a:spcBef>
                <a:spcPts val="0"/>
              </a:spcBef>
              <a:spcAft>
                <a:spcPts val="0"/>
              </a:spcAft>
              <a:buNone/>
              <a:tabLst>
                <a:tab pos="282240" algn="l"/>
                <a:tab pos="731159" algn="l"/>
                <a:tab pos="1180439" algn="l"/>
                <a:tab pos="1629720" algn="l"/>
                <a:tab pos="2079000" algn="l"/>
                <a:tab pos="2528280" algn="l"/>
                <a:tab pos="2977560" algn="l"/>
                <a:tab pos="3426840" algn="l"/>
                <a:tab pos="3876120" algn="l"/>
                <a:tab pos="4325399" algn="l"/>
                <a:tab pos="4774680" algn="l"/>
                <a:tab pos="5223959" algn="l"/>
                <a:tab pos="5673240" algn="l"/>
                <a:tab pos="6122520" algn="l"/>
                <a:tab pos="6571800" algn="l"/>
                <a:tab pos="7021080" algn="l"/>
                <a:tab pos="7470360" algn="l"/>
                <a:tab pos="7919640" algn="l"/>
                <a:tab pos="8368919" algn="l"/>
                <a:tab pos="8818200" algn="l"/>
                <a:tab pos="9267480" algn="l"/>
              </a:tabLst>
            </a:pPr>
            <a:endParaRPr lang="fr-FR" sz="1400" b="0" i="0" u="none" strike="noStrike" baseline="0">
              <a:ln>
                <a:noFill/>
              </a:ln>
              <a:solidFill>
                <a:srgbClr val="4F81BD"/>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C00000"/>
                </a:solidFill>
                <a:latin typeface="Century Gothic" pitchFamily="34"/>
                <a:ea typeface="Microsoft YaHei" pitchFamily="2"/>
                <a:cs typeface="Microsoft YaHei" pitchFamily="2"/>
              </a:rPr>
              <a:t>LES EMPLOIS D’AVENIR POUR LES ENTREPRISES</a:t>
            </a:r>
          </a:p>
        </p:txBody>
      </p:sp>
      <p:sp>
        <p:nvSpPr>
          <p:cNvPr id="5" name="Forme libre 4"/>
          <p:cNvSpPr/>
          <p:nvPr/>
        </p:nvSpPr>
        <p:spPr>
          <a:xfrm>
            <a:off x="468360" y="2276639"/>
            <a:ext cx="8064360" cy="4066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Aide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L’aide est de 35% du SMIC brut</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Elle est accordée pour une durée d’un à trois ans, jusqu’à 60 mois pour achever une action de formation en cours.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A titre indicatif, pour un emploi d’avenir du secteur marchand, sur un coût salarial mensuel avec cotisations patronales de 2081 € l’Etat prend </a:t>
            </a:r>
            <a:r>
              <a:rPr lang="fr-FR" sz="1400" b="1" i="0" u="none" strike="noStrike" baseline="0">
                <a:ln>
                  <a:noFill/>
                </a:ln>
                <a:solidFill>
                  <a:srgbClr val="000000"/>
                </a:solidFill>
                <a:latin typeface="Century Gothic" pitchFamily="34"/>
                <a:ea typeface="Microsoft YaHei" pitchFamily="2"/>
                <a:cs typeface="Microsoft YaHei" pitchFamily="2"/>
              </a:rPr>
              <a:t>en charge 916 €</a:t>
            </a:r>
            <a:r>
              <a:rPr lang="fr-FR" sz="1400" b="0" i="0" u="none" strike="noStrike" baseline="0">
                <a:ln>
                  <a:noFill/>
                </a:ln>
                <a:solidFill>
                  <a:srgbClr val="000000"/>
                </a:solidFill>
                <a:latin typeface="Century Gothic" pitchFamily="34"/>
                <a:ea typeface="Microsoft YaHei" pitchFamily="2"/>
                <a:cs typeface="Microsoft YaHei" pitchFamily="2"/>
              </a:rPr>
              <a:t> (505€ d’aide  forfaitaire et 411 € d’exonérations de charges sociales).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Public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Jeunes sans emploi âgés de 16 à 25 ans, pas ou peu qualifiés et rencontrant des difficultés particulières d’accès à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Dérogation possible jusqu’à Bac+2 pour les jeunes résidant en zones urbaines sensibles et en zone de revitalisation rurale.</a:t>
            </a:r>
          </a:p>
          <a:p>
            <a:pPr marL="0" marR="0" lvl="0" indent="0" algn="l" rtl="0" hangingPunct="1">
              <a:lnSpc>
                <a:spcPct val="100000"/>
              </a:lnSpc>
              <a:spcBef>
                <a:spcPts val="0"/>
              </a:spcBef>
              <a:spcAft>
                <a:spcPts val="0"/>
              </a:spcAft>
              <a:buClr>
                <a:srgbClr val="000000"/>
              </a:buClr>
              <a:buSzPct val="100000"/>
              <a:buFont typeface="Century Gothic"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Personnes &lt; 30 ans reconnues travailleur handicapé, peu qualifiées.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Employeurs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En région IDF, l’ensemble des employeurs du secteur marchand.</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100" b="0" i="0" u="sng" strike="noStrike" baseline="0">
                <a:ln>
                  <a:noFill/>
                </a:ln>
                <a:solidFill>
                  <a:srgbClr val="000000"/>
                </a:solidFill>
                <a:uFillTx/>
                <a:latin typeface="Calibri" pitchFamily="34"/>
                <a:ea typeface="Microsoft YaHei" pitchFamily="2"/>
                <a:cs typeface="Microsoft YaHei" pitchFamily="2"/>
              </a:rPr>
              <a:t>http://www.lesemploisdavenir.gouv.f</a:t>
            </a:r>
            <a:r>
              <a:rPr lang="fr-FR" sz="1100" b="0" i="0" u="none" strike="noStrike" baseline="0">
                <a:ln>
                  <a:noFill/>
                </a:ln>
                <a:solidFill>
                  <a:srgbClr val="000000"/>
                </a:solidFill>
                <a:latin typeface="Calibri" pitchFamily="34"/>
                <a:ea typeface="Microsoft YaHei" pitchFamily="2"/>
                <a:cs typeface="Microsoft YaHei" pitchFamily="2"/>
              </a:rPr>
              <a:t>r – contactez la mission locale la plus proche</a:t>
            </a: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0C5EE87-5A6A-4099-9AA4-6DB1641CF155}" type="slidenum">
              <a:t>25</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100080"/>
            <a:ext cx="9144000" cy="1138320"/>
          </a:xfrm>
          <a:prstGeom prst="rect">
            <a:avLst/>
          </a:prstGeom>
          <a:noFill/>
          <a:ln>
            <a:noFill/>
          </a:ln>
        </p:spPr>
      </p:pic>
      <p:sp>
        <p:nvSpPr>
          <p:cNvPr id="9" name="Forme libre 8"/>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05E8642-67FC-4CCB-ADAF-FA737A6E3E88}"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433440" y="955799"/>
            <a:ext cx="849636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577800" y="1446119"/>
            <a:ext cx="8209080" cy="824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Le recours aux contrats aidés facilité</a:t>
            </a:r>
            <a:r>
              <a:rPr lang="fr-FR" sz="1400" b="0" i="0" u="none" strike="noStrike" baseline="0">
                <a:ln>
                  <a:noFill/>
                </a:ln>
                <a:solidFill>
                  <a:srgbClr val="000000"/>
                </a:solidFill>
                <a:latin typeface="Century Gothic" pitchFamily="34"/>
                <a:ea typeface="Microsoft YaHei" pitchFamily="2"/>
                <a:cs typeface="Microsoft YaHei" pitchFamily="2"/>
              </a:rPr>
              <a:t>, </a:t>
            </a:r>
            <a:r>
              <a:rPr lang="fr-FR" sz="1400" b="0" i="0" u="none" strike="noStrike" baseline="0">
                <a:ln>
                  <a:noFill/>
                </a:ln>
                <a:solidFill>
                  <a:srgbClr val="4F81BD"/>
                </a:solidFill>
                <a:latin typeface="Century Gothic" pitchFamily="34"/>
                <a:ea typeface="Microsoft YaHei" pitchFamily="2"/>
                <a:cs typeface="Microsoft YaHei" pitchFamily="2"/>
              </a:rPr>
              <a:t>aides plus importantes en 2014</a:t>
            </a:r>
          </a:p>
          <a:p>
            <a:pPr marL="282240" marR="0" lvl="1" indent="-280800" algn="just" rtl="0" hangingPunct="1">
              <a:lnSpc>
                <a:spcPct val="100000"/>
              </a:lnSpc>
              <a:spcBef>
                <a:spcPts val="0"/>
              </a:spcBef>
              <a:spcAft>
                <a:spcPts val="0"/>
              </a:spcAft>
              <a:buNone/>
              <a:tabLst>
                <a:tab pos="282240" algn="l"/>
                <a:tab pos="731159" algn="l"/>
                <a:tab pos="1180439" algn="l"/>
                <a:tab pos="1629720" algn="l"/>
                <a:tab pos="2079000" algn="l"/>
                <a:tab pos="2528280" algn="l"/>
                <a:tab pos="2977560" algn="l"/>
                <a:tab pos="3426840" algn="l"/>
                <a:tab pos="3876120" algn="l"/>
                <a:tab pos="4325399" algn="l"/>
                <a:tab pos="4774680" algn="l"/>
                <a:tab pos="5223959" algn="l"/>
                <a:tab pos="5673240" algn="l"/>
                <a:tab pos="6122520" algn="l"/>
                <a:tab pos="6571800" algn="l"/>
                <a:tab pos="7021080" algn="l"/>
                <a:tab pos="7470360" algn="l"/>
                <a:tab pos="7919640" algn="l"/>
                <a:tab pos="8368919" algn="l"/>
                <a:tab pos="8818200" algn="l"/>
                <a:tab pos="9267480" algn="l"/>
              </a:tabLst>
            </a:pPr>
            <a:endParaRPr lang="fr-FR" sz="1400" b="0" i="0" u="none" strike="noStrike" baseline="0">
              <a:ln>
                <a:noFill/>
              </a:ln>
              <a:solidFill>
                <a:srgbClr val="4F81BD"/>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C00000"/>
                </a:solidFill>
                <a:latin typeface="Century Gothic" pitchFamily="34"/>
                <a:ea typeface="Microsoft YaHei" pitchFamily="2"/>
                <a:cs typeface="Microsoft YaHei" pitchFamily="2"/>
              </a:rPr>
              <a:t>LES CONTRATS INITIATIVES-EMPLOI (CIE pour les entreprises)</a:t>
            </a:r>
          </a:p>
        </p:txBody>
      </p:sp>
      <p:sp>
        <p:nvSpPr>
          <p:cNvPr id="5" name="Forme libre 4"/>
          <p:cNvSpPr/>
          <p:nvPr/>
        </p:nvSpPr>
        <p:spPr>
          <a:xfrm>
            <a:off x="433440" y="2276639"/>
            <a:ext cx="8462880" cy="411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Aide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L’aide financière est </a:t>
            </a:r>
            <a:r>
              <a:rPr lang="fr-FR" sz="1400" b="1" i="0" u="none" strike="noStrike" baseline="0">
                <a:ln>
                  <a:noFill/>
                </a:ln>
                <a:solidFill>
                  <a:srgbClr val="000000"/>
                </a:solidFill>
                <a:latin typeface="Century Gothic" pitchFamily="34"/>
                <a:ea typeface="Microsoft YaHei" pitchFamily="2"/>
                <a:cs typeface="Microsoft YaHei" pitchFamily="2"/>
              </a:rPr>
              <a:t>de 30 % du SMIC </a:t>
            </a:r>
            <a:r>
              <a:rPr lang="fr-FR" sz="1400" b="0" i="0" u="none" strike="noStrike" baseline="0">
                <a:ln>
                  <a:noFill/>
                </a:ln>
                <a:solidFill>
                  <a:srgbClr val="000000"/>
                </a:solidFill>
                <a:latin typeface="Century Gothic" pitchFamily="34"/>
                <a:ea typeface="Microsoft YaHei" pitchFamily="2"/>
                <a:cs typeface="Microsoft YaHei" pitchFamily="2"/>
              </a:rPr>
              <a:t>pour les jeunes suivis par les missions locales  ou résidents en ZUS, les seniors, les Travailleurs Handicapés, les personnes sortant d’un chantier d’insertion ou d’un CDDI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Elle est de </a:t>
            </a:r>
            <a:r>
              <a:rPr lang="fr-FR" sz="1400" b="1" i="0" u="none" strike="noStrike" baseline="0">
                <a:ln>
                  <a:noFill/>
                </a:ln>
                <a:solidFill>
                  <a:srgbClr val="000000"/>
                </a:solidFill>
                <a:latin typeface="Century Gothic" pitchFamily="34"/>
                <a:ea typeface="Microsoft YaHei" pitchFamily="2"/>
                <a:cs typeface="Microsoft YaHei" pitchFamily="2"/>
              </a:rPr>
              <a:t>25 % du SMIC </a:t>
            </a:r>
            <a:r>
              <a:rPr lang="fr-FR" sz="1400" b="0" i="0" u="none" strike="noStrike" baseline="0">
                <a:ln>
                  <a:noFill/>
                </a:ln>
                <a:solidFill>
                  <a:srgbClr val="000000"/>
                </a:solidFill>
                <a:latin typeface="Century Gothic" pitchFamily="34"/>
                <a:ea typeface="Microsoft YaHei" pitchFamily="2"/>
                <a:cs typeface="Microsoft YaHei" pitchFamily="2"/>
              </a:rPr>
              <a:t>pour les DELD, les bénéficiaires du RSA (</a:t>
            </a:r>
            <a:r>
              <a:rPr lang="fr-FR" sz="1400" b="1" i="0" u="none" strike="noStrike" baseline="0">
                <a:ln>
                  <a:noFill/>
                </a:ln>
                <a:solidFill>
                  <a:srgbClr val="000000"/>
                </a:solidFill>
                <a:latin typeface="Century Gothic" pitchFamily="34"/>
                <a:ea typeface="Microsoft YaHei" pitchFamily="2"/>
                <a:cs typeface="Microsoft YaHei" pitchFamily="2"/>
              </a:rPr>
              <a:t>mais jusqu’à  à 45 % </a:t>
            </a:r>
            <a:r>
              <a:rPr lang="fr-FR" sz="1400" b="0" i="0" u="none" strike="noStrike" baseline="0">
                <a:ln>
                  <a:noFill/>
                </a:ln>
                <a:solidFill>
                  <a:srgbClr val="000000"/>
                </a:solidFill>
                <a:latin typeface="Century Gothic" pitchFamily="34"/>
                <a:ea typeface="Microsoft YaHei" pitchFamily="2"/>
                <a:cs typeface="Microsoft YaHei" pitchFamily="2"/>
              </a:rPr>
              <a:t>dans le cadre des Conventions d’Objectifs et de Moyens avec les Conseils Généraux).</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 L’ aide es accordée sur une période de </a:t>
            </a:r>
            <a:r>
              <a:rPr lang="fr-FR" sz="1400" b="1" i="0" u="none" strike="noStrike" baseline="0">
                <a:ln>
                  <a:noFill/>
                </a:ln>
                <a:solidFill>
                  <a:srgbClr val="000000"/>
                </a:solidFill>
                <a:latin typeface="Century Gothic" pitchFamily="34"/>
                <a:ea typeface="Microsoft YaHei" pitchFamily="2"/>
                <a:cs typeface="Microsoft YaHei" pitchFamily="2"/>
              </a:rPr>
              <a:t>6 mois maximum  </a:t>
            </a:r>
            <a:r>
              <a:rPr lang="fr-FR" sz="1400" b="0" i="0" u="none" strike="noStrike" baseline="0">
                <a:ln>
                  <a:noFill/>
                </a:ln>
                <a:solidFill>
                  <a:srgbClr val="000000"/>
                </a:solidFill>
                <a:latin typeface="Century Gothic" pitchFamily="34"/>
                <a:ea typeface="Microsoft YaHei" pitchFamily="2"/>
                <a:cs typeface="Microsoft YaHei" pitchFamily="2"/>
              </a:rPr>
              <a:t>(8 mois pour le taux à 45 %)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 La durée de prise en charge de l’aide est plafonnée à 35 heures ( 20 heures minimum)</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sng" strike="noStrike" baseline="0">
                <a:ln>
                  <a:noFill/>
                </a:ln>
                <a:solidFill>
                  <a:srgbClr val="000000"/>
                </a:solidFill>
                <a:uFillTx/>
                <a:latin typeface="Century Gothic" pitchFamily="34"/>
                <a:ea typeface="Microsoft YaHei" pitchFamily="2"/>
                <a:cs typeface="Microsoft YaHei" pitchFamily="2"/>
              </a:rPr>
              <a:t>A titre indicatif</a:t>
            </a:r>
            <a:r>
              <a:rPr lang="fr-FR" sz="1400" b="0" i="0" u="none" strike="noStrike" baseline="0">
                <a:ln>
                  <a:noFill/>
                </a:ln>
                <a:solidFill>
                  <a:srgbClr val="000000"/>
                </a:solidFill>
                <a:latin typeface="Century Gothic" pitchFamily="34"/>
                <a:ea typeface="Microsoft YaHei" pitchFamily="2"/>
                <a:cs typeface="Microsoft YaHei" pitchFamily="2"/>
              </a:rPr>
              <a:t> : Pour un senior embauché via un CUI-CIE (taux à 30 %), sur un coût salarial mensuel avec cotisations patronales </a:t>
            </a:r>
            <a:r>
              <a:rPr lang="fr-FR" sz="1400" b="1" i="0" u="none" strike="noStrike" baseline="0">
                <a:ln>
                  <a:noFill/>
                </a:ln>
                <a:solidFill>
                  <a:srgbClr val="000000"/>
                </a:solidFill>
                <a:latin typeface="Century Gothic" pitchFamily="34"/>
                <a:ea typeface="Microsoft YaHei" pitchFamily="2"/>
                <a:cs typeface="Microsoft YaHei" pitchFamily="2"/>
              </a:rPr>
              <a:t>de 2081 </a:t>
            </a:r>
            <a:r>
              <a:rPr lang="fr-FR" sz="1400" b="0" i="0" u="none" strike="noStrike" baseline="0">
                <a:ln>
                  <a:noFill/>
                </a:ln>
                <a:solidFill>
                  <a:srgbClr val="000000"/>
                </a:solidFill>
                <a:latin typeface="Century Gothic" pitchFamily="34"/>
                <a:ea typeface="Microsoft YaHei" pitchFamily="2"/>
                <a:cs typeface="Microsoft YaHei" pitchFamily="2"/>
              </a:rPr>
              <a:t>€,  l’Etat prend en charge environ,  </a:t>
            </a:r>
            <a:r>
              <a:rPr lang="fr-FR" sz="1400" b="1" i="0" u="none" strike="noStrike" baseline="0">
                <a:ln>
                  <a:noFill/>
                </a:ln>
                <a:solidFill>
                  <a:srgbClr val="000000"/>
                </a:solidFill>
                <a:latin typeface="Century Gothic" pitchFamily="34"/>
                <a:ea typeface="Microsoft YaHei" pitchFamily="2"/>
                <a:cs typeface="Microsoft YaHei" pitchFamily="2"/>
              </a:rPr>
              <a:t>840 €</a:t>
            </a:r>
            <a:r>
              <a:rPr lang="fr-FR" sz="1400" b="0" i="0" u="none" strike="noStrike" baseline="0">
                <a:ln>
                  <a:noFill/>
                </a:ln>
                <a:solidFill>
                  <a:srgbClr val="000000"/>
                </a:solidFill>
                <a:latin typeface="Century Gothic" pitchFamily="34"/>
                <a:ea typeface="Microsoft YaHei" pitchFamily="2"/>
                <a:cs typeface="Microsoft YaHei" pitchFamily="2"/>
              </a:rPr>
              <a:t> (430 € d’aide  forfaitaire et 410€ d’exonérations de charges sociales).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Le type de contrat</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Contrat à durée Indéterminé (CDI)/ à durée déterminée (CDD) de 2 ans max,</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4F81BD"/>
                </a:solidFill>
                <a:latin typeface="Century Gothic" pitchFamily="34"/>
                <a:ea typeface="Microsoft YaHei" pitchFamily="2"/>
                <a:cs typeface="Microsoft YaHei" pitchFamily="2"/>
              </a:rPr>
              <a:t>Les employeurs concernés par le CIE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entury Gothic" pitchFamily="34"/>
                <a:ea typeface="Microsoft YaHei" pitchFamily="2"/>
                <a:cs typeface="Microsoft YaHei" pitchFamily="2"/>
              </a:rPr>
              <a:t>Tout employeur de droit privé à jour du versement de ses contributions sociales.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sng" strike="noStrike" baseline="0">
                <a:ln>
                  <a:noFill/>
                </a:ln>
                <a:solidFill>
                  <a:srgbClr val="000000"/>
                </a:solidFill>
                <a:uFillTx/>
                <a:latin typeface="Century Gothic" pitchFamily="34"/>
                <a:ea typeface="Microsoft YaHei" pitchFamily="2"/>
                <a:cs typeface="Microsoft YaHei" pitchFamily="2"/>
              </a:rPr>
              <a:t>http://www.pole-emploi.fr/employeur/</a:t>
            </a: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C63806F-7ACB-4749-B6E3-7CD0F760943B}" type="slidenum">
              <a:t>26</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29B6BF9-6C8F-47E8-AC32-59D7170F6C0F}"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324000" y="1125360"/>
            <a:ext cx="849600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C00000"/>
                </a:solidFill>
                <a:latin typeface="Calibri" pitchFamily="34"/>
                <a:ea typeface="Microsoft YaHei" pitchFamily="2"/>
                <a:cs typeface="Microsoft YaHei" pitchFamily="2"/>
              </a:rPr>
              <a:t>Levier n°4 :  Mobilisation pour l’emploi</a:t>
            </a:r>
          </a:p>
        </p:txBody>
      </p:sp>
      <p:sp>
        <p:nvSpPr>
          <p:cNvPr id="4" name="Forme libre 3"/>
          <p:cNvSpPr/>
          <p:nvPr/>
        </p:nvSpPr>
        <p:spPr>
          <a:xfrm>
            <a:off x="611280" y="1924200"/>
            <a:ext cx="7993080" cy="4294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000000"/>
                </a:solidFill>
                <a:latin typeface="Century Gothic" pitchFamily="34"/>
                <a:ea typeface="Microsoft YaHei" pitchFamily="2"/>
                <a:cs typeface="Microsoft YaHei" pitchFamily="2"/>
              </a:rPr>
              <a:t>Le cadre de formation professionnelle amélioré</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r>
              <a:rPr lang="fr-FR" sz="1600" b="0" i="0" u="none" strike="noStrike" baseline="0">
                <a:ln>
                  <a:noFill/>
                </a:ln>
                <a:solidFill>
                  <a:srgbClr val="000000"/>
                </a:solidFill>
                <a:latin typeface="Century Gothic" pitchFamily="34"/>
                <a:ea typeface="Microsoft YaHei" pitchFamily="2"/>
                <a:cs typeface="Microsoft YaHei" pitchFamily="2"/>
              </a:rPr>
              <a:t>Reconfiguration des financements dans un souci de réduction des contributions obligatoires tout en organisant le maintien de l’effort de formation des plus petites entreprises (divers mécanismes de fongibilité et de mutualisation).</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600" b="1"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entury Gothic" pitchFamily="34"/>
                <a:ea typeface="Microsoft YaHei" pitchFamily="2"/>
                <a:cs typeface="Microsoft YaHei" pitchFamily="2"/>
              </a:rPr>
              <a:t>Réduction des contributions obligatoires</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600" b="1"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entury Gothic" pitchFamily="34"/>
                <a:ea typeface="Microsoft YaHei" pitchFamily="2"/>
                <a:cs typeface="Microsoft YaHei" pitchFamily="2"/>
              </a:rPr>
              <a:t>Affirmation de l’obligation de financer des actions pour la formation de leurs salariés.</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600" b="1" i="0" u="none" strike="noStrike" baseline="0">
              <a:ln>
                <a:noFill/>
              </a:ln>
              <a:solidFill>
                <a:srgbClr val="000000"/>
              </a:solidFill>
              <a:latin typeface="Lucida Sans"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entury Gothic" pitchFamily="34"/>
                <a:ea typeface="Times New Roman" pitchFamily="18"/>
                <a:cs typeface="Times New Roman" pitchFamily="18"/>
              </a:rPr>
              <a:t>Un compte personnel de formation est créé pour tous les actifs de plus de 16 ans</a:t>
            </a: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800" b="0" i="0" u="none" strike="noStrike" baseline="0">
              <a:ln>
                <a:noFill/>
              </a:ln>
              <a:solidFill>
                <a:srgbClr val="000000"/>
              </a:solidFill>
              <a:latin typeface="Lucida Sans"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399960" marR="0" lvl="2" indent="0" algn="just" rtl="0" hangingPunct="1">
              <a:lnSpc>
                <a:spcPct val="100000"/>
              </a:lnSpc>
              <a:spcBef>
                <a:spcPts val="0"/>
              </a:spcBef>
              <a:spcAft>
                <a:spcPts val="0"/>
              </a:spcAft>
              <a:buNone/>
              <a:tabLst>
                <a:tab pos="399960" algn="l"/>
                <a:tab pos="848879" algn="l"/>
                <a:tab pos="1298159" algn="l"/>
                <a:tab pos="1747440" algn="l"/>
                <a:tab pos="2196720" algn="l"/>
                <a:tab pos="2646000" algn="l"/>
                <a:tab pos="3095280" algn="l"/>
                <a:tab pos="3544560" algn="l"/>
                <a:tab pos="3993840" algn="l"/>
                <a:tab pos="4443119" algn="l"/>
                <a:tab pos="4892400" algn="l"/>
                <a:tab pos="5341679" algn="l"/>
                <a:tab pos="5790960" algn="l"/>
                <a:tab pos="6240240" algn="l"/>
                <a:tab pos="6689520" algn="l"/>
                <a:tab pos="7138800" algn="l"/>
                <a:tab pos="7588080" algn="l"/>
                <a:tab pos="8037360" algn="l"/>
                <a:tab pos="8486639" algn="l"/>
                <a:tab pos="8935920" algn="l"/>
                <a:tab pos="938520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284040" marR="0" lvl="1" indent="-281160" algn="just" rtl="0" hangingPunct="1">
              <a:lnSpc>
                <a:spcPct val="100000"/>
              </a:lnSpc>
              <a:spcBef>
                <a:spcPts val="0"/>
              </a:spcBef>
              <a:spcAft>
                <a:spcPts val="0"/>
              </a:spcAft>
              <a:buNone/>
              <a:tabLst>
                <a:tab pos="284040" algn="l"/>
                <a:tab pos="728280" algn="l"/>
                <a:tab pos="1177559" algn="l"/>
                <a:tab pos="1626840" algn="l"/>
                <a:tab pos="2076120" algn="l"/>
                <a:tab pos="2525400" algn="l"/>
                <a:tab pos="2974680" algn="l"/>
                <a:tab pos="3423960" algn="l"/>
                <a:tab pos="3873240" algn="l"/>
                <a:tab pos="4322519" algn="l"/>
                <a:tab pos="4771800" algn="l"/>
                <a:tab pos="5221079" algn="l"/>
                <a:tab pos="5670360" algn="l"/>
                <a:tab pos="6119640" algn="l"/>
                <a:tab pos="6568919" algn="l"/>
                <a:tab pos="7018200" algn="l"/>
                <a:tab pos="7467120" algn="l"/>
                <a:tab pos="7916400" algn="l"/>
                <a:tab pos="8365679" algn="l"/>
                <a:tab pos="8814960" algn="l"/>
                <a:tab pos="9264239" algn="l"/>
                <a:tab pos="9434160" algn="l"/>
                <a:tab pos="9883440" algn="l"/>
                <a:tab pos="10332720" algn="l"/>
                <a:tab pos="10782000" algn="l"/>
              </a:tabLst>
            </a:pPr>
            <a:r>
              <a:rPr lang="fr-FR" sz="2000" b="0" i="1" u="none" strike="noStrike" baseline="0">
                <a:ln>
                  <a:noFill/>
                </a:ln>
                <a:solidFill>
                  <a:srgbClr val="FF0000"/>
                </a:solidFill>
                <a:latin typeface="Calibri"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BEDCCD2-C88D-4E77-BF97-EAFCFD0EAE60}" type="slidenum">
              <a:t>27</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2340000" y="0"/>
            <a:ext cx="662292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4. Mobilisation pour l’emploi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orme libre 1"/>
          <p:cNvSpPr/>
          <p:nvPr/>
        </p:nvSpPr>
        <p:spPr>
          <a:xfrm>
            <a:off x="1547640" y="257040"/>
            <a:ext cx="7309080" cy="1011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baseline="0">
                <a:ln>
                  <a:noFill/>
                </a:ln>
                <a:solidFill>
                  <a:srgbClr val="19B8E8"/>
                </a:solidFill>
                <a:latin typeface="Verdana" pitchFamily="34"/>
                <a:ea typeface="Verdana" pitchFamily="34"/>
                <a:cs typeface="Verdana" pitchFamily="34"/>
              </a:rPr>
              <a:t>Les services de l’Etat à votre disposition</a:t>
            </a:r>
            <a:br>
              <a:rPr lang="fr-FR" sz="3600" b="1" i="0" u="none" strike="noStrike" baseline="0">
                <a:ln>
                  <a:noFill/>
                </a:ln>
                <a:solidFill>
                  <a:srgbClr val="19B8E8"/>
                </a:solidFill>
                <a:latin typeface="Verdana" pitchFamily="34"/>
                <a:ea typeface="Verdana" pitchFamily="34"/>
                <a:cs typeface="Verdana" pitchFamily="34"/>
              </a:rPr>
            </a:br>
            <a:endParaRPr lang="fr-FR" sz="3600" b="1" i="0" u="none" strike="noStrike" baseline="0">
              <a:ln>
                <a:noFill/>
              </a:ln>
              <a:solidFill>
                <a:srgbClr val="19B8E8"/>
              </a:solidFill>
              <a:latin typeface="Verdana" pitchFamily="34"/>
              <a:ea typeface="Verdana" pitchFamily="34"/>
              <a:cs typeface="Verdana" pitchFamily="34"/>
            </a:endParaRPr>
          </a:p>
        </p:txBody>
      </p:sp>
      <p:sp>
        <p:nvSpPr>
          <p:cNvPr id="3" name="Forme libre 2"/>
          <p:cNvSpPr/>
          <p:nvPr/>
        </p:nvSpPr>
        <p:spPr>
          <a:xfrm>
            <a:off x="468360" y="1700280"/>
            <a:ext cx="8218440" cy="4525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697"/>
              </a:spcBef>
              <a:spcAft>
                <a:spcPts val="0"/>
              </a:spcAft>
              <a:buClr>
                <a:srgbClr val="0099CC"/>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sng" strike="noStrike" baseline="0">
                <a:ln>
                  <a:noFill/>
                </a:ln>
                <a:solidFill>
                  <a:srgbClr val="404040"/>
                </a:solidFill>
                <a:uFillTx/>
                <a:latin typeface="Arial" pitchFamily="34"/>
                <a:ea typeface="Arial" pitchFamily="2"/>
                <a:cs typeface="Arial" pitchFamily="2"/>
              </a:rPr>
              <a:t>La présentation et différents documents sur le site de la préfecture :</a:t>
            </a:r>
          </a:p>
          <a:p>
            <a:pPr marL="0" marR="0" lvl="0" indent="0" algn="just" rtl="0" hangingPunct="1">
              <a:lnSpc>
                <a:spcPct val="100000"/>
              </a:lnSpc>
              <a:spcBef>
                <a:spcPts val="0"/>
              </a:spcBef>
              <a:spcAft>
                <a:spcPts val="0"/>
              </a:spcAft>
              <a:buClr>
                <a:srgbClr val="BDD13D"/>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sng" strike="noStrike" baseline="0">
                <a:ln>
                  <a:noFill/>
                </a:ln>
                <a:solidFill>
                  <a:srgbClr val="404040"/>
                </a:solidFill>
                <a:uFillTx/>
                <a:latin typeface="Arial" pitchFamily="34"/>
                <a:ea typeface="Arial" pitchFamily="2"/>
                <a:cs typeface="Arial" pitchFamily="2"/>
              </a:rPr>
              <a:t>http://www.essonne.gouv.fr/Actualites/Comprendre-le-pacte-de-responsabilite-et-de-solidarite</a:t>
            </a:r>
          </a:p>
          <a:p>
            <a:pPr marL="341280" marR="0" lvl="0" indent="-339840" algn="just" rtl="0" hangingPunct="1">
              <a:lnSpc>
                <a:spcPct val="100000"/>
              </a:lnSpc>
              <a:spcBef>
                <a:spcPts val="0"/>
              </a:spcBef>
              <a:spcAft>
                <a:spcPts val="0"/>
              </a:spcAft>
              <a:buNone/>
              <a:tabLst>
                <a:tab pos="341280" algn="l"/>
                <a:tab pos="790199" algn="l"/>
                <a:tab pos="1239479" algn="l"/>
                <a:tab pos="1688760" algn="l"/>
                <a:tab pos="2138040" algn="l"/>
                <a:tab pos="2587320" algn="l"/>
                <a:tab pos="3036600" algn="l"/>
                <a:tab pos="3485880" algn="l"/>
                <a:tab pos="3935160" algn="l"/>
                <a:tab pos="4384439" algn="l"/>
                <a:tab pos="4833720" algn="l"/>
                <a:tab pos="5282999" algn="l"/>
                <a:tab pos="5732280" algn="l"/>
                <a:tab pos="6181560" algn="l"/>
                <a:tab pos="6630840" algn="l"/>
                <a:tab pos="7080120" algn="l"/>
                <a:tab pos="7529400" algn="l"/>
                <a:tab pos="7978680" algn="l"/>
                <a:tab pos="8427959" algn="l"/>
                <a:tab pos="8877240" algn="l"/>
                <a:tab pos="9326520" algn="l"/>
              </a:tabLst>
            </a:pPr>
            <a:endParaRPr lang="fr-FR" sz="2000" b="1" i="0" u="sng" strike="noStrike" baseline="0">
              <a:ln>
                <a:noFill/>
              </a:ln>
              <a:solidFill>
                <a:srgbClr val="404040"/>
              </a:solidFill>
              <a:uFillTx/>
              <a:latin typeface="Arial" pitchFamily="34"/>
              <a:ea typeface="Arial" pitchFamily="2"/>
              <a:cs typeface="Arial" pitchFamily="2"/>
            </a:endParaRPr>
          </a:p>
          <a:p>
            <a:pPr marL="0" marR="0" lvl="0" indent="0" algn="just" rtl="0" hangingPunct="1">
              <a:lnSpc>
                <a:spcPct val="100000"/>
              </a:lnSpc>
              <a:spcBef>
                <a:spcPts val="0"/>
              </a:spcBef>
              <a:spcAft>
                <a:spcPts val="0"/>
              </a:spcAft>
              <a:buClr>
                <a:srgbClr val="BDD13D"/>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sng" strike="noStrike" baseline="0">
                <a:ln>
                  <a:noFill/>
                </a:ln>
                <a:solidFill>
                  <a:srgbClr val="404040"/>
                </a:solidFill>
                <a:uFillTx/>
                <a:latin typeface="Arial" pitchFamily="34"/>
                <a:ea typeface="Arial" pitchFamily="2"/>
                <a:cs typeface="Arial" pitchFamily="2"/>
              </a:rPr>
              <a:t>Une adresse courriel institutionnelle :</a:t>
            </a:r>
          </a:p>
          <a:p>
            <a:pPr marL="742680" marR="0" lvl="1" indent="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2000" b="0" i="1" u="none" strike="noStrike" baseline="0">
              <a:ln>
                <a:noFill/>
              </a:ln>
              <a:solidFill>
                <a:srgbClr val="404040"/>
              </a:solidFill>
              <a:latin typeface="Arial" pitchFamily="34"/>
              <a:ea typeface="Arial" pitchFamily="2"/>
              <a:cs typeface="Arial" pitchFamily="2"/>
            </a:endParaRPr>
          </a:p>
          <a:p>
            <a:pPr marL="0" marR="0" lvl="1" indent="0" algn="just" rtl="0" hangingPunct="1">
              <a:lnSpc>
                <a:spcPct val="100000"/>
              </a:lnSpc>
              <a:spcBef>
                <a:spcPts val="0"/>
              </a:spcBef>
              <a:spcAft>
                <a:spcPts val="0"/>
              </a:spcAft>
              <a:buClr>
                <a:srgbClr val="BDD13D"/>
              </a:buClr>
              <a:buSzPct val="100000"/>
              <a:buFont typeface="Arial"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0" i="1" u="none" strike="noStrike" baseline="0">
                <a:ln>
                  <a:noFill/>
                </a:ln>
                <a:solidFill>
                  <a:srgbClr val="404040"/>
                </a:solidFill>
                <a:latin typeface="Arial" pitchFamily="34"/>
                <a:ea typeface="Arial" pitchFamily="2"/>
                <a:cs typeface="Arial" pitchFamily="2"/>
              </a:rPr>
              <a:t>Idf-ut91.pacte-de-responsabilite@direccte.gouv.fr</a:t>
            </a:r>
          </a:p>
          <a:p>
            <a:pPr marL="342720" marR="0" lvl="0" indent="-339840" algn="l" rtl="0" hangingPunct="1">
              <a:lnSpc>
                <a:spcPct val="100000"/>
              </a:lnSpc>
              <a:spcBef>
                <a:spcPts val="697"/>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000" b="0" i="1" u="none" strike="noStrike" baseline="0">
              <a:ln>
                <a:noFill/>
              </a:ln>
              <a:solidFill>
                <a:srgbClr val="404040"/>
              </a:solidFill>
              <a:latin typeface="Arial" pitchFamily="34"/>
              <a:ea typeface="Arial" pitchFamily="2"/>
              <a:cs typeface="Arial" pitchFamily="2"/>
            </a:endParaRPr>
          </a:p>
        </p:txBody>
      </p:sp>
      <p:sp>
        <p:nvSpPr>
          <p:cNvPr id="4" name="Forme libre 3"/>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95CC7F5-C895-4AD9-A3A8-6D228FAE99B5}" type="slidenum">
              <a:t>28</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5" name="Forme libre 4"/>
          <p:cNvSpPr/>
          <p:nvPr/>
        </p:nvSpPr>
        <p:spPr>
          <a:xfrm flipV="1">
            <a:off x="179280" y="1480679"/>
            <a:ext cx="289080" cy="1443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0 f12 1"/>
              <a:gd name="f22" fmla="*/ f14 1 f3"/>
              <a:gd name="f23" fmla="*/ 0 f11 1"/>
              <a:gd name="f24" fmla="*/ 21600 f12 1"/>
              <a:gd name="f25" fmla="*/ 10800 f11 1"/>
              <a:gd name="f26" fmla="*/ 21600 f11 1"/>
              <a:gd name="f27" fmla="+- f16 10800 0"/>
              <a:gd name="f28" fmla="+- 21600 0 f15"/>
              <a:gd name="f29" fmla="*/ f16 f11 1"/>
              <a:gd name="f30" fmla="*/ f15 f11 1"/>
              <a:gd name="f31" fmla="+- f22 0 f2"/>
              <a:gd name="f32" fmla="*/ f28 1 2"/>
              <a:gd name="f33" fmla="*/ f27 f11 1"/>
              <a:gd name="f34" fmla="+- 21600 0 f32"/>
              <a:gd name="f35" fmla="*/ f34 f11 1"/>
            </a:gdLst>
            <a:ahLst>
              <a:ahXY gdRefX="f0" minX="f6" maxX="f7" gdRefY="" minY="0" maxY="0">
                <a:pos x="f17" y="f18"/>
              </a:ahXY>
            </a:ahLst>
            <a:cxnLst>
              <a:cxn ang="3cd4">
                <a:pos x="hc" y="t"/>
              </a:cxn>
              <a:cxn ang="0">
                <a:pos x="r" y="vc"/>
              </a:cxn>
              <a:cxn ang="cd4">
                <a:pos x="hc" y="b"/>
              </a:cxn>
              <a:cxn ang="cd2">
                <a:pos x="l" y="vc"/>
              </a:cxn>
              <a:cxn ang="f31">
                <a:pos x="f30" y="f21"/>
              </a:cxn>
              <a:cxn ang="f31">
                <a:pos x="f29" y="f20"/>
              </a:cxn>
              <a:cxn ang="f31">
                <a:pos x="f23" y="f24"/>
              </a:cxn>
              <a:cxn ang="f31">
                <a:pos x="f25" y="f24"/>
              </a:cxn>
              <a:cxn ang="f31">
                <a:pos x="f26" y="f24"/>
              </a:cxn>
              <a:cxn ang="f31">
                <a:pos x="f35" y="f20"/>
              </a:cxn>
            </a:cxnLst>
            <a:rect l="f29" t="f20" r="f33" b="f19"/>
            <a:pathLst>
              <a:path w="21600" h="21600">
                <a:moveTo>
                  <a:pt x="f15" y="f6"/>
                </a:moveTo>
                <a:lnTo>
                  <a:pt x="f7" y="f7"/>
                </a:lnTo>
                <a:lnTo>
                  <a:pt x="f6" y="f7"/>
                </a:lnTo>
                <a:close/>
              </a:path>
            </a:pathLst>
          </a:custGeom>
          <a:solidFill>
            <a:srgbClr val="0099CC"/>
          </a:solidFill>
          <a:ln w="25560">
            <a:solidFill>
              <a:srgbClr val="0099CC"/>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6" name="Connecteur droit 5"/>
          <p:cNvSpPr/>
          <p:nvPr/>
        </p:nvSpPr>
        <p:spPr>
          <a:xfrm>
            <a:off x="0" y="1484279"/>
            <a:ext cx="9144000" cy="1800"/>
          </a:xfrm>
          <a:prstGeom prst="line">
            <a:avLst/>
          </a:prstGeom>
          <a:noFill/>
          <a:ln w="57240">
            <a:solidFill>
              <a:srgbClr val="0099CC"/>
            </a:solidFill>
            <a:prstDash val="solid"/>
            <a:miter/>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2C61C0D-7BDF-4AB2-9DF8-5953DD26FE8F}"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3"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4" name="Forme libre 3"/>
          <p:cNvSpPr/>
          <p:nvPr/>
        </p:nvSpPr>
        <p:spPr>
          <a:xfrm>
            <a:off x="1079639" y="2098800"/>
            <a:ext cx="7078680" cy="372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baseline="0">
                <a:ln>
                  <a:noFill/>
                </a:ln>
                <a:solidFill>
                  <a:srgbClr val="000000"/>
                </a:solidFill>
                <a:latin typeface="Calibri" pitchFamily="34"/>
                <a:ea typeface="Microsoft YaHei" pitchFamily="2"/>
                <a:cs typeface="Microsoft YaHei" pitchFamily="2"/>
              </a:rPr>
              <a:t>Un pacte qui s’inscrit dans un ensemble d’actions volontaristes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Un programme d’économies sur les dépenses publiques : le programme de stabilité 2014-2017</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Les 34 plans industriels</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Des actions visant au redressement productif et visant à faciliter les investissements sur le sol français</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Dans la continuité du Pacte National pour la Croissance, la compétitivité et l’Emploi,</a:t>
            </a:r>
          </a:p>
        </p:txBody>
      </p:sp>
      <p:sp>
        <p:nvSpPr>
          <p:cNvPr id="5" name="Forme libre 4"/>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E5CF648-916F-42D4-AB41-660E3865619F}" type="slidenum">
              <a:t>3</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6" name=""/>
          <p:cNvPicPr>
            <a:picLocks noChangeAspect="1"/>
          </p:cNvPicPr>
          <p:nvPr/>
        </p:nvPicPr>
        <p:blipFill>
          <a:blip r:embed="rId4" cstate="print">
            <a:alphaModFix/>
            <a:lum/>
          </a:blip>
          <a:srcRect/>
          <a:stretch>
            <a:fillRect/>
          </a:stretch>
        </p:blipFill>
        <p:spPr>
          <a:xfrm>
            <a:off x="3240" y="0"/>
            <a:ext cx="9144000" cy="1647720"/>
          </a:xfrm>
          <a:prstGeom prst="rect">
            <a:avLst/>
          </a:prstGeom>
          <a:noFill/>
          <a:ln>
            <a:noFill/>
          </a:ln>
        </p:spPr>
      </p:pic>
      <p:sp>
        <p:nvSpPr>
          <p:cNvPr id="7" name="Forme libre 6"/>
          <p:cNvSpPr/>
          <p:nvPr/>
        </p:nvSpPr>
        <p:spPr>
          <a:xfrm>
            <a:off x="1976400" y="189000"/>
            <a:ext cx="662796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baseline="0">
                <a:ln>
                  <a:noFill/>
                </a:ln>
                <a:solidFill>
                  <a:srgbClr val="FFFFFF"/>
                </a:solidFill>
                <a:latin typeface="Calibri" pitchFamily="34"/>
                <a:ea typeface="Microsoft YaHei" pitchFamily="2"/>
                <a:cs typeface="Microsoft YaHei" pitchFamily="2"/>
              </a:rPr>
              <a:t>Qu’est ce que le pacte de responsabilité et de solidarité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600" b="1" i="0" u="none" strike="noStrike" baseline="0">
              <a:ln>
                <a:noFill/>
              </a:ln>
              <a:solidFill>
                <a:srgbClr val="FFFFFF"/>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D5A4B93-46AA-4CBD-A896-5B10AD89590F}"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3"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4" name="Forme libre 3"/>
          <p:cNvSpPr/>
          <p:nvPr/>
        </p:nvSpPr>
        <p:spPr>
          <a:xfrm>
            <a:off x="1258920" y="1916279"/>
            <a:ext cx="7200720" cy="4269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 4 leviers mobilisés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Une poursuite de l'allégement du coût du travail</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Un agenda de simplification renforcé</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Une meilleure rémunération du travail (partie non présentée)</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0" i="0" u="none" strike="noStrike" baseline="0">
                <a:ln>
                  <a:noFill/>
                </a:ln>
                <a:solidFill>
                  <a:srgbClr val="000000"/>
                </a:solidFill>
                <a:latin typeface="Calibri" pitchFamily="34"/>
                <a:ea typeface="Microsoft YaHei" pitchFamily="2"/>
                <a:cs typeface="Microsoft YaHei" pitchFamily="2"/>
              </a:rPr>
              <a:t> La mobilisation pour l’emploi et la modernisation du dialogue social</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1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Un effort considérable de 30 milliards d’euros au plan national annoncé par le gouvernement, avec un objectif : l’emploi</a:t>
            </a:r>
          </a:p>
          <a:p>
            <a:pPr marL="457200" marR="0" lvl="1" indent="0" algn="just"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400" b="1" i="0" u="none" strike="noStrike" baseline="0">
              <a:ln>
                <a:noFill/>
              </a:ln>
              <a:solidFill>
                <a:srgbClr val="000000"/>
              </a:solidFill>
              <a:latin typeface="Calibri" pitchFamily="34"/>
              <a:ea typeface="Microsoft YaHei" pitchFamily="2"/>
              <a:cs typeface="Microsoft YaHei" pitchFamily="2"/>
            </a:endParaRPr>
          </a:p>
        </p:txBody>
      </p:sp>
      <p:sp>
        <p:nvSpPr>
          <p:cNvPr id="5" name="Forme libre 4"/>
          <p:cNvSpPr/>
          <p:nvPr/>
        </p:nvSpPr>
        <p:spPr>
          <a:xfrm>
            <a:off x="3124079" y="6356520"/>
            <a:ext cx="2895839"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93ED578-BE30-41FE-B69A-40C21C77A8EA}" type="slidenum">
              <a:t>4</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3240" y="0"/>
            <a:ext cx="9144000" cy="1647720"/>
          </a:xfrm>
          <a:prstGeom prst="rect">
            <a:avLst/>
          </a:prstGeom>
          <a:noFill/>
          <a:ln>
            <a:noFill/>
          </a:ln>
        </p:spPr>
      </p:pic>
      <p:sp>
        <p:nvSpPr>
          <p:cNvPr id="8" name="Forme libre 7"/>
          <p:cNvSpPr/>
          <p:nvPr/>
        </p:nvSpPr>
        <p:spPr>
          <a:xfrm>
            <a:off x="1976400" y="189000"/>
            <a:ext cx="662796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baseline="0">
                <a:ln>
                  <a:noFill/>
                </a:ln>
                <a:solidFill>
                  <a:srgbClr val="FFFFFF"/>
                </a:solidFill>
                <a:latin typeface="Calibri" pitchFamily="34"/>
                <a:ea typeface="Microsoft YaHei" pitchFamily="2"/>
                <a:cs typeface="Microsoft YaHei" pitchFamily="2"/>
              </a:rPr>
              <a:t>Qu’est ce que le pacte de responsabilité et de solidarité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600" b="1" i="0" u="none" strike="noStrike" baseline="0">
              <a:ln>
                <a:noFill/>
              </a:ln>
              <a:solidFill>
                <a:srgbClr val="FFFFFF"/>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DF6D930-9FEA-41BD-91DC-65C93238FA61}"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539640" y="2421000"/>
            <a:ext cx="8209080" cy="4552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Dès maintenant (2014) </a:t>
            </a:r>
            <a:r>
              <a:rPr lang="fr-FR" sz="2000" b="1" i="0" u="none" strike="noStrike" baseline="0">
                <a:ln>
                  <a:noFill/>
                </a:ln>
                <a:solidFill>
                  <a:srgbClr val="000000"/>
                </a:solidFill>
                <a:latin typeface="Calibri" pitchFamily="34"/>
                <a:ea typeface="Microsoft YaHei" pitchFamily="2"/>
                <a:cs typeface="Microsoft YaHei" pitchFamily="2"/>
              </a:rPr>
              <a:t>le CICE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Toute entreprise comptant des salariés rémunérés entre 1 et 2,5 SMIC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1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Peut bénéficier d’un crédit d’impôt de 4 % de la masse salariale brute représentée par ces emplois.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1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Les entreprises concernées peuvent faire préfinancer jusqu’à 85 % de ce montant auprès de leur  banque ou  de Bpifrance.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1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 Ordre de grandeur de ce crédit immédiatement mobilisable : entre 1000 € et 1500 € par emploi entre 1 et 2,5 SMIC.</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alibri" pitchFamily="34"/>
              <a:ea typeface="Microsoft YaHei" pitchFamily="2"/>
              <a:cs typeface="Microsoft YaHei" pitchFamily="2"/>
            </a:endParaRPr>
          </a:p>
          <a:p>
            <a:pPr marL="0" marR="0" lvl="2"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entury Gothic" pitchFamily="34"/>
                <a:ea typeface="Microsoft YaHei" pitchFamily="2"/>
                <a:cs typeface="Microsoft YaHei" pitchFamily="2"/>
              </a:rPr>
              <a:t>En Essonne, au 4 juillet 2014, 3.354 dossiers de restitution ont été traités par la D.D.Fi.P sur 4.094 demandes déposées. 17M€ ont été versés au titre de la restitution et 23,5 M€ au titre de l'imputation sur l'impôt sur les sociétés dû.</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alibri" pitchFamily="34"/>
              <a:ea typeface="Microsoft YaHei" pitchFamily="2"/>
              <a:cs typeface="Microsoft YaHei" pitchFamily="2"/>
            </a:endParaRP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400" b="1" i="0" u="none" strike="noStrike" baseline="0">
                <a:ln>
                  <a:noFill/>
                </a:ln>
                <a:solidFill>
                  <a:srgbClr val="C00000"/>
                </a:solidFill>
                <a:latin typeface="Century Gothic" pitchFamily="34"/>
                <a:ea typeface="Microsoft YaHei" pitchFamily="2"/>
                <a:cs typeface="Microsoft YaHei" pitchFamily="2"/>
              </a:rPr>
              <a:t>				</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8EC8704-9B27-42C6-BDDB-9777B9FFE16B}" type="slidenum">
              <a:t>5</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FD92546-DD99-48C6-80E4-BA3ACB9AEC4E}"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Alléger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152280" y="2165400"/>
            <a:ext cx="8872560" cy="3787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Dès maintenant (2014) </a:t>
            </a:r>
            <a:r>
              <a:rPr lang="fr-FR" sz="2000" b="1" i="0" u="none" strike="noStrike" baseline="0">
                <a:ln>
                  <a:noFill/>
                </a:ln>
                <a:solidFill>
                  <a:srgbClr val="000000"/>
                </a:solidFill>
                <a:latin typeface="Calibri" pitchFamily="34"/>
                <a:ea typeface="Microsoft YaHei" pitchFamily="2"/>
                <a:cs typeface="Microsoft YaHei" pitchFamily="2"/>
              </a:rPr>
              <a:t>le CICE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2" indent="0" algn="just" rtl="0" hangingPunct="1">
              <a:lnSpc>
                <a:spcPct val="9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C00000"/>
                </a:solidFill>
                <a:latin typeface="Century Gothic" pitchFamily="34"/>
                <a:ea typeface="Microsoft YaHei" pitchFamily="2"/>
                <a:cs typeface="Microsoft YaHei" pitchFamily="2"/>
              </a:rPr>
              <a:t>Repères :</a:t>
            </a:r>
          </a:p>
          <a:p>
            <a:pPr marL="901440" marR="0" lvl="3" indent="0" algn="just" rtl="0" hangingPunct="1">
              <a:lnSpc>
                <a:spcPct val="150000"/>
              </a:lnSpc>
              <a:spcBef>
                <a:spcPts val="0"/>
              </a:spcBef>
              <a:spcAft>
                <a:spcPts val="0"/>
              </a:spcAft>
              <a:buNone/>
              <a:tabLst>
                <a:tab pos="901440" algn="l"/>
                <a:tab pos="1350359" algn="l"/>
                <a:tab pos="1799639" algn="l"/>
                <a:tab pos="2248920" algn="l"/>
                <a:tab pos="2698200" algn="l"/>
                <a:tab pos="3147480" algn="l"/>
                <a:tab pos="3596760" algn="l"/>
                <a:tab pos="4046040" algn="l"/>
                <a:tab pos="4495320" algn="l"/>
                <a:tab pos="4944599" algn="l"/>
                <a:tab pos="5393880" algn="l"/>
                <a:tab pos="5843159" algn="l"/>
                <a:tab pos="6292440" algn="l"/>
                <a:tab pos="6741720" algn="l"/>
                <a:tab pos="7191000" algn="l"/>
                <a:tab pos="7640280" algn="l"/>
                <a:tab pos="8089560" algn="l"/>
                <a:tab pos="8538840" algn="l"/>
                <a:tab pos="8988119" algn="l"/>
                <a:tab pos="9437400" algn="l"/>
                <a:tab pos="9886680" algn="l"/>
              </a:tabLst>
            </a:pPr>
            <a:r>
              <a:rPr lang="fr-FR" sz="1400" b="1" i="0" u="none" strike="noStrike" baseline="0">
                <a:ln>
                  <a:noFill/>
                </a:ln>
                <a:solidFill>
                  <a:srgbClr val="000000"/>
                </a:solidFill>
                <a:latin typeface="Century Gothic" pitchFamily="34"/>
                <a:ea typeface="Microsoft YaHei" pitchFamily="2"/>
                <a:cs typeface="Microsoft YaHei" pitchFamily="2"/>
              </a:rPr>
              <a:t>1 Etp au smic </a:t>
            </a:r>
            <a:r>
              <a:rPr lang="fr-FR" sz="1400" b="0" i="0" u="none" strike="noStrike" baseline="0">
                <a:ln>
                  <a:noFill/>
                </a:ln>
                <a:solidFill>
                  <a:srgbClr val="000000"/>
                </a:solidFill>
                <a:latin typeface="Century Gothic" pitchFamily="34"/>
                <a:ea typeface="Microsoft YaHei" pitchFamily="2"/>
                <a:cs typeface="Microsoft YaHei" pitchFamily="2"/>
              </a:rPr>
              <a:t>soit 1445 €/mois induit un CICE  2014 d’environ </a:t>
            </a:r>
            <a:r>
              <a:rPr lang="fr-FR" sz="1400" b="1" i="0" u="none" strike="noStrike" baseline="0">
                <a:ln>
                  <a:noFill/>
                </a:ln>
                <a:solidFill>
                  <a:srgbClr val="000000"/>
                </a:solidFill>
                <a:latin typeface="Century Gothic" pitchFamily="34"/>
                <a:ea typeface="Microsoft YaHei" pitchFamily="2"/>
                <a:cs typeface="Microsoft YaHei" pitchFamily="2"/>
              </a:rPr>
              <a:t>1040 € annuels</a:t>
            </a:r>
          </a:p>
          <a:p>
            <a:pPr marL="901440" marR="0" lvl="3" indent="0" algn="just" rtl="0" hangingPunct="1">
              <a:lnSpc>
                <a:spcPct val="150000"/>
              </a:lnSpc>
              <a:spcBef>
                <a:spcPts val="0"/>
              </a:spcBef>
              <a:spcAft>
                <a:spcPts val="0"/>
              </a:spcAft>
              <a:buNone/>
              <a:tabLst>
                <a:tab pos="901440" algn="l"/>
                <a:tab pos="1350359" algn="l"/>
                <a:tab pos="1799639" algn="l"/>
                <a:tab pos="2248920" algn="l"/>
                <a:tab pos="2698200" algn="l"/>
                <a:tab pos="3147480" algn="l"/>
                <a:tab pos="3596760" algn="l"/>
                <a:tab pos="4046040" algn="l"/>
                <a:tab pos="4495320" algn="l"/>
                <a:tab pos="4944599" algn="l"/>
                <a:tab pos="5393880" algn="l"/>
                <a:tab pos="5843159" algn="l"/>
                <a:tab pos="6292440" algn="l"/>
                <a:tab pos="6741720" algn="l"/>
                <a:tab pos="7191000" algn="l"/>
                <a:tab pos="7640280" algn="l"/>
                <a:tab pos="8089560" algn="l"/>
                <a:tab pos="8538840" algn="l"/>
                <a:tab pos="8988119" algn="l"/>
                <a:tab pos="9437400" algn="l"/>
                <a:tab pos="9886680" algn="l"/>
              </a:tabLst>
            </a:pPr>
            <a:r>
              <a:rPr lang="fr-FR" sz="1400" b="1" i="0" u="none" strike="noStrike" baseline="0">
                <a:ln>
                  <a:noFill/>
                </a:ln>
                <a:solidFill>
                  <a:srgbClr val="000000"/>
                </a:solidFill>
                <a:latin typeface="Century Gothic" pitchFamily="34"/>
                <a:ea typeface="Microsoft YaHei" pitchFamily="2"/>
                <a:cs typeface="Microsoft YaHei" pitchFamily="2"/>
              </a:rPr>
              <a:t>1 Etp à 2,5 fois le smic </a:t>
            </a:r>
            <a:r>
              <a:rPr lang="fr-FR" sz="1400" b="0" i="0" u="none" strike="noStrike" baseline="0">
                <a:ln>
                  <a:noFill/>
                </a:ln>
                <a:solidFill>
                  <a:srgbClr val="000000"/>
                </a:solidFill>
                <a:latin typeface="Century Gothic" pitchFamily="34"/>
                <a:ea typeface="Microsoft YaHei" pitchFamily="2"/>
                <a:cs typeface="Microsoft YaHei" pitchFamily="2"/>
              </a:rPr>
              <a:t>induit un CICE  2014 d’environ </a:t>
            </a:r>
            <a:r>
              <a:rPr lang="fr-FR" sz="1400" b="1" i="0" u="none" strike="noStrike" baseline="0">
                <a:ln>
                  <a:noFill/>
                </a:ln>
                <a:solidFill>
                  <a:srgbClr val="000000"/>
                </a:solidFill>
                <a:latin typeface="Century Gothic" pitchFamily="34"/>
                <a:ea typeface="Microsoft YaHei" pitchFamily="2"/>
                <a:cs typeface="Microsoft YaHei" pitchFamily="2"/>
              </a:rPr>
              <a:t>1600 € annuels</a:t>
            </a:r>
          </a:p>
          <a:p>
            <a:pPr marL="720719" marR="0" lvl="2" indent="-271800" algn="just" rtl="0" hangingPunct="1">
              <a:lnSpc>
                <a:spcPct val="90000"/>
              </a:lnSpc>
              <a:spcBef>
                <a:spcPts val="0"/>
              </a:spcBef>
              <a:spcAft>
                <a:spcPts val="0"/>
              </a:spcAft>
              <a:buNone/>
              <a:tabLst>
                <a:tab pos="720719" algn="l"/>
                <a:tab pos="1169638" algn="l"/>
                <a:tab pos="1618918" algn="l"/>
                <a:tab pos="2068199" algn="l"/>
                <a:tab pos="2517479" algn="l"/>
                <a:tab pos="2966759" algn="l"/>
                <a:tab pos="3416039" algn="l"/>
                <a:tab pos="3865319" algn="l"/>
                <a:tab pos="4314599" algn="l"/>
                <a:tab pos="4763878" algn="l"/>
                <a:tab pos="5213159" algn="l"/>
                <a:tab pos="5662438" algn="l"/>
                <a:tab pos="6111719" algn="l"/>
                <a:tab pos="6560999" algn="l"/>
                <a:tab pos="7010279" algn="l"/>
                <a:tab pos="7459559" algn="l"/>
                <a:tab pos="7908839" algn="l"/>
                <a:tab pos="8358119" algn="l"/>
                <a:tab pos="8807398" algn="l"/>
                <a:tab pos="9256679" algn="l"/>
                <a:tab pos="9705959" algn="l"/>
              </a:tabLst>
            </a:pPr>
            <a:endParaRPr lang="fr-FR" sz="14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9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C00000"/>
                </a:solidFill>
                <a:latin typeface="Century Gothic" pitchFamily="34"/>
                <a:ea typeface="Microsoft YaHei" pitchFamily="2"/>
                <a:cs typeface="Microsoft YaHei" pitchFamily="2"/>
              </a:rPr>
              <a:t>Exemples :</a:t>
            </a:r>
          </a:p>
          <a:p>
            <a:pPr marL="901440" marR="0" lvl="3" indent="0" algn="just" rtl="0" hangingPunct="1">
              <a:lnSpc>
                <a:spcPct val="90000"/>
              </a:lnSpc>
              <a:spcBef>
                <a:spcPts val="0"/>
              </a:spcBef>
              <a:spcAft>
                <a:spcPts val="0"/>
              </a:spcAft>
              <a:buNone/>
              <a:tabLst>
                <a:tab pos="901440" algn="l"/>
                <a:tab pos="1350359" algn="l"/>
                <a:tab pos="1799639" algn="l"/>
                <a:tab pos="2248920" algn="l"/>
                <a:tab pos="2698200" algn="l"/>
                <a:tab pos="3147480" algn="l"/>
                <a:tab pos="3596760" algn="l"/>
                <a:tab pos="4046040" algn="l"/>
                <a:tab pos="4495320" algn="l"/>
                <a:tab pos="4944599" algn="l"/>
                <a:tab pos="5393880" algn="l"/>
                <a:tab pos="5843159" algn="l"/>
                <a:tab pos="6292440" algn="l"/>
                <a:tab pos="6741720" algn="l"/>
                <a:tab pos="7191000" algn="l"/>
                <a:tab pos="7640280" algn="l"/>
                <a:tab pos="8089560" algn="l"/>
                <a:tab pos="8538840" algn="l"/>
                <a:tab pos="8988119" algn="l"/>
                <a:tab pos="9437400" algn="l"/>
                <a:tab pos="9886680" algn="l"/>
              </a:tabLst>
            </a:pPr>
            <a:r>
              <a:rPr lang="fr-FR" sz="800" b="0" i="0" u="none" strike="noStrike" baseline="0">
                <a:ln>
                  <a:noFill/>
                </a:ln>
                <a:solidFill>
                  <a:srgbClr val="000000"/>
                </a:solidFill>
                <a:latin typeface="Century Gothic" pitchFamily="34"/>
                <a:ea typeface="Microsoft YaHei" pitchFamily="2"/>
                <a:cs typeface="Microsoft YaHei" pitchFamily="2"/>
              </a:rPr>
              <a:t> </a:t>
            </a: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1" i="0" u="none" strike="noStrike" baseline="0">
                <a:ln>
                  <a:noFill/>
                </a:ln>
                <a:solidFill>
                  <a:srgbClr val="000000"/>
                </a:solidFill>
                <a:latin typeface="Century Gothic" pitchFamily="34"/>
                <a:ea typeface="Microsoft YaHei" pitchFamily="2"/>
                <a:cs typeface="Microsoft YaHei" pitchFamily="2"/>
              </a:rPr>
              <a:t>Une entreprise de 15 salariés </a:t>
            </a:r>
            <a:r>
              <a:rPr lang="fr-FR" sz="1200" b="0" i="0" u="none" strike="noStrike" baseline="0">
                <a:ln>
                  <a:noFill/>
                </a:ln>
                <a:solidFill>
                  <a:srgbClr val="000000"/>
                </a:solidFill>
                <a:latin typeface="Century Gothic" pitchFamily="34"/>
                <a:ea typeface="Microsoft YaHei" pitchFamily="2"/>
                <a:cs typeface="Microsoft YaHei" pitchFamily="2"/>
              </a:rPr>
              <a:t>à plein temps, dont 10 sont rémunérés  à 2 SMIC et 5 à plus de 2,5 SMIC. Le montant brut annuel du SMIC est de 17340 €. Le montant du crédit d’impôt se porte à 10* 2*17340*6/100 =</a:t>
            </a:r>
            <a:r>
              <a:rPr lang="fr-FR" sz="1200" b="1" i="0" u="none" strike="noStrike" baseline="0">
                <a:ln>
                  <a:noFill/>
                </a:ln>
                <a:solidFill>
                  <a:srgbClr val="000000"/>
                </a:solidFill>
                <a:latin typeface="Century Gothic" pitchFamily="34"/>
                <a:ea typeface="Microsoft YaHei" pitchFamily="2"/>
                <a:cs typeface="Microsoft YaHei" pitchFamily="2"/>
              </a:rPr>
              <a:t> 20 800 €</a:t>
            </a:r>
            <a:r>
              <a:rPr lang="fr-FR" sz="1200" b="0" i="0" u="none" strike="noStrike" baseline="0">
                <a:ln>
                  <a:noFill/>
                </a:ln>
                <a:solidFill>
                  <a:srgbClr val="000000"/>
                </a:solidFill>
                <a:latin typeface="Century Gothic" pitchFamily="34"/>
                <a:ea typeface="Microsoft YaHei" pitchFamily="2"/>
                <a:cs typeface="Microsoft YaHei" pitchFamily="2"/>
              </a:rPr>
              <a:t>. Le chef d’entreprise peut attendre 2015 pour bénéficier d’un crédit d’impôt de 20 800 € ou obtenir dès maintenant un préfinancement de 85 % maximum de ce montant, soit 17 700 €, auprès de sa banque ou de Bpifrance, en quelques jours, de manière totalement dématérialisée sur le site Internet de Bpifrance, sur la base d’un dossier très simple.</a:t>
            </a:r>
          </a:p>
          <a:p>
            <a:pPr marL="720719" marR="0" lvl="2" indent="-271800" algn="just" rtl="0" hangingPunct="1">
              <a:lnSpc>
                <a:spcPct val="100000"/>
              </a:lnSpc>
              <a:spcBef>
                <a:spcPts val="0"/>
              </a:spcBef>
              <a:spcAft>
                <a:spcPts val="0"/>
              </a:spcAft>
              <a:buNone/>
              <a:tabLst>
                <a:tab pos="720719" algn="l"/>
                <a:tab pos="1169638" algn="l"/>
                <a:tab pos="1618918" algn="l"/>
                <a:tab pos="2068199" algn="l"/>
                <a:tab pos="2517479" algn="l"/>
                <a:tab pos="2966759" algn="l"/>
                <a:tab pos="3416039" algn="l"/>
                <a:tab pos="3865319" algn="l"/>
                <a:tab pos="4314599" algn="l"/>
                <a:tab pos="4763878" algn="l"/>
                <a:tab pos="5213159" algn="l"/>
                <a:tab pos="5662438" algn="l"/>
                <a:tab pos="6111719" algn="l"/>
                <a:tab pos="6560999" algn="l"/>
                <a:tab pos="7010279" algn="l"/>
                <a:tab pos="7459559" algn="l"/>
                <a:tab pos="7908839" algn="l"/>
                <a:tab pos="8358119" algn="l"/>
                <a:tab pos="8807398" algn="l"/>
                <a:tab pos="9256679" algn="l"/>
                <a:tab pos="9705959"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a:p>
            <a:pPr marL="0" marR="0" lvl="2"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1" i="0" u="none" strike="noStrike" baseline="0">
                <a:ln>
                  <a:noFill/>
                </a:ln>
                <a:solidFill>
                  <a:srgbClr val="000000"/>
                </a:solidFill>
                <a:latin typeface="Century Gothic" pitchFamily="34"/>
                <a:ea typeface="Microsoft YaHei" pitchFamily="2"/>
                <a:cs typeface="Microsoft YaHei" pitchFamily="2"/>
              </a:rPr>
              <a:t>Une P.M.E de 100 collaborateurs  </a:t>
            </a:r>
            <a:r>
              <a:rPr lang="fr-FR" sz="1200" b="0" i="0" u="none" strike="noStrike" baseline="0">
                <a:ln>
                  <a:noFill/>
                </a:ln>
                <a:solidFill>
                  <a:srgbClr val="000000"/>
                </a:solidFill>
                <a:latin typeface="Century Gothic" pitchFamily="34"/>
                <a:ea typeface="Microsoft YaHei" pitchFamily="2"/>
                <a:cs typeface="Microsoft YaHei" pitchFamily="2"/>
              </a:rPr>
              <a:t>relevant de la cible CICE  avec un CICE 2014 moyenné de 1500 € peut donc bénéficier d’un préfinancement de : 100 Etp X 1500 € (CICE  2014  moyen)  X  85 % de quotité  de  financement  =  </a:t>
            </a:r>
            <a:r>
              <a:rPr lang="fr-FR" sz="1200" b="1" i="0" u="none" strike="noStrike" baseline="0">
                <a:ln>
                  <a:noFill/>
                </a:ln>
                <a:solidFill>
                  <a:srgbClr val="000000"/>
                </a:solidFill>
                <a:latin typeface="Century Gothic" pitchFamily="34"/>
                <a:ea typeface="Microsoft YaHei" pitchFamily="2"/>
                <a:cs typeface="Microsoft YaHei" pitchFamily="2"/>
              </a:rPr>
              <a:t>127 500 €  </a:t>
            </a:r>
            <a:r>
              <a:rPr lang="fr-FR" sz="1200" b="0" i="0" u="none" strike="noStrike" baseline="0">
                <a:ln>
                  <a:noFill/>
                </a:ln>
                <a:solidFill>
                  <a:srgbClr val="000000"/>
                </a:solidFill>
                <a:latin typeface="Century Gothic" pitchFamily="34"/>
                <a:ea typeface="Microsoft YaHei" pitchFamily="2"/>
                <a:cs typeface="Microsoft YaHei" pitchFamily="2"/>
              </a:rPr>
              <a:t>de  préfi  CICE  2014.</a:t>
            </a:r>
          </a:p>
          <a:p>
            <a:pPr marL="720719" marR="0" lvl="2" indent="-271800" algn="just" rtl="0" hangingPunct="1">
              <a:lnSpc>
                <a:spcPct val="100000"/>
              </a:lnSpc>
              <a:spcBef>
                <a:spcPts val="0"/>
              </a:spcBef>
              <a:spcAft>
                <a:spcPts val="0"/>
              </a:spcAft>
              <a:buNone/>
              <a:tabLst>
                <a:tab pos="720719" algn="l"/>
                <a:tab pos="1169638" algn="l"/>
                <a:tab pos="1618918" algn="l"/>
                <a:tab pos="2068199" algn="l"/>
                <a:tab pos="2517479" algn="l"/>
                <a:tab pos="2966759" algn="l"/>
                <a:tab pos="3416039" algn="l"/>
                <a:tab pos="3865319" algn="l"/>
                <a:tab pos="4314599" algn="l"/>
                <a:tab pos="4763878" algn="l"/>
                <a:tab pos="5213159" algn="l"/>
                <a:tab pos="5662438" algn="l"/>
                <a:tab pos="6111719" algn="l"/>
                <a:tab pos="6560999" algn="l"/>
                <a:tab pos="7010279" algn="l"/>
                <a:tab pos="7459559" algn="l"/>
                <a:tab pos="7908839" algn="l"/>
                <a:tab pos="8358119" algn="l"/>
                <a:tab pos="8807398" algn="l"/>
                <a:tab pos="9256679" algn="l"/>
                <a:tab pos="9705959"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3524625-FED4-4943-A029-F10842CFF693}" type="slidenum">
              <a:t>6</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025882A-02C6-47F5-A158-4217651AFAC9}"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166680" y="2349360"/>
            <a:ext cx="8872560" cy="3839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C00000"/>
                </a:solidFill>
                <a:latin typeface="Calibri" pitchFamily="34"/>
                <a:ea typeface="Microsoft YaHei" pitchFamily="2"/>
                <a:cs typeface="Microsoft YaHei" pitchFamily="2"/>
              </a:rPr>
              <a:t> En 2015 – les allègements de charges sociales «patronales»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8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alibri" pitchFamily="34"/>
                <a:ea typeface="Microsoft YaHei" pitchFamily="2"/>
                <a:cs typeface="Microsoft YaHei" pitchFamily="2"/>
              </a:rPr>
              <a:t>Le crédit d’impôt CICE de 6 % reste valable.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0" i="0" u="none" strike="noStrike" baseline="0">
                <a:ln>
                  <a:noFill/>
                </a:ln>
                <a:solidFill>
                  <a:srgbClr val="000000"/>
                </a:solidFill>
                <a:latin typeface="Calibri" pitchFamily="34"/>
                <a:ea typeface="Microsoft YaHei" pitchFamily="2"/>
                <a:cs typeface="Microsoft YaHei" pitchFamily="2"/>
              </a:rPr>
              <a:t>Ajout aux exonérations sociales déjà en vigueur (allègements Fillon) sur les bas salaires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alibri" pitchFamily="34"/>
                <a:ea typeface="Microsoft YaHei" pitchFamily="2"/>
                <a:cs typeface="Microsoft YaHei" pitchFamily="2"/>
              </a:rPr>
              <a:t>De plus</a:t>
            </a:r>
            <a:r>
              <a:rPr lang="fr-FR" sz="1400" b="0" i="0" u="none" strike="noStrike" baseline="0">
                <a:ln>
                  <a:noFill/>
                </a:ln>
                <a:solidFill>
                  <a:srgbClr val="000000"/>
                </a:solidFill>
                <a:latin typeface="Calibri" pitchFamily="34"/>
                <a:ea typeface="Microsoft YaHei" pitchFamily="2"/>
                <a:cs typeface="Microsoft YaHei" pitchFamily="2"/>
              </a:rPr>
              <a:t>, pour tout salarié rémunéré au SMIC : Exonération des cotisations patronales URSSAF. Cela vaut pour les salariés déjà présents dans l’entreprise ainsi que pour les nouvelles embauches.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a:p>
            <a:pPr marL="626760" marR="0" lvl="1" indent="-168120" algn="just" rtl="0" hangingPunct="1">
              <a:lnSpc>
                <a:spcPct val="100000"/>
              </a:lnSpc>
              <a:spcBef>
                <a:spcPts val="0"/>
              </a:spcBef>
              <a:spcAft>
                <a:spcPts val="0"/>
              </a:spcAft>
              <a:buNone/>
              <a:tabLst>
                <a:tab pos="626760" algn="l"/>
                <a:tab pos="1075679" algn="l"/>
                <a:tab pos="1524959" algn="l"/>
                <a:tab pos="1974240" algn="l"/>
                <a:tab pos="2423520" algn="l"/>
                <a:tab pos="2872800" algn="l"/>
                <a:tab pos="3322080" algn="l"/>
                <a:tab pos="3771360" algn="l"/>
                <a:tab pos="4220640" algn="l"/>
                <a:tab pos="4669919" algn="l"/>
                <a:tab pos="5119200" algn="l"/>
                <a:tab pos="5568479" algn="l"/>
                <a:tab pos="6017760" algn="l"/>
                <a:tab pos="6467040" algn="l"/>
                <a:tab pos="6916320" algn="l"/>
                <a:tab pos="7365600" algn="l"/>
                <a:tab pos="7814880" algn="l"/>
                <a:tab pos="8264160" algn="l"/>
                <a:tab pos="8713439" algn="l"/>
                <a:tab pos="9162720" algn="l"/>
                <a:tab pos="9612000" algn="l"/>
              </a:tabLst>
            </a:pPr>
            <a:endParaRPr lang="fr-FR" sz="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alibri" pitchFamily="34"/>
                <a:ea typeface="Microsoft YaHei" pitchFamily="2"/>
                <a:cs typeface="Microsoft YaHei" pitchFamily="2"/>
              </a:rPr>
              <a:t>De plus, </a:t>
            </a:r>
            <a:r>
              <a:rPr lang="fr-FR" sz="1400" b="0" i="0" u="none" strike="noStrike" baseline="0">
                <a:ln>
                  <a:noFill/>
                </a:ln>
                <a:solidFill>
                  <a:srgbClr val="000000"/>
                </a:solidFill>
                <a:latin typeface="Calibri" pitchFamily="34"/>
                <a:ea typeface="Microsoft YaHei" pitchFamily="2"/>
                <a:cs typeface="Microsoft YaHei" pitchFamily="2"/>
              </a:rPr>
              <a:t>pour tout salarié rémunéré entre 1 et 1,6 SMIC, un allègement de 1,8 points des cotisations famille sera mis en place.</a:t>
            </a: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1400" b="0" i="0" u="none" strike="noStrike" baseline="0">
                <a:ln>
                  <a:noFill/>
                </a:ln>
                <a:solidFill>
                  <a:srgbClr val="000000"/>
                </a:solidFill>
                <a:latin typeface="Calibri" pitchFamily="34"/>
                <a:ea typeface="Microsoft YaHei" pitchFamily="2"/>
                <a:cs typeface="Microsoft YaHei" pitchFamily="2"/>
              </a:rPr>
              <a:t>	</a:t>
            </a:r>
          </a:p>
          <a:p>
            <a:pPr marL="0" marR="0" lvl="0" indent="0" algn="just"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600" b="0" i="0" u="none" strike="noStrike" baseline="0">
                <a:ln>
                  <a:noFill/>
                </a:ln>
                <a:solidFill>
                  <a:srgbClr val="000000"/>
                </a:solidFill>
                <a:latin typeface="Calibri" pitchFamily="34"/>
                <a:ea typeface="Microsoft YaHei" pitchFamily="2"/>
                <a:cs typeface="Microsoft YaHei" pitchFamily="2"/>
              </a:rPr>
              <a:t>	                </a:t>
            </a:r>
            <a:r>
              <a:rPr lang="fr-FR" sz="1400" b="1" i="0" u="none" strike="noStrike" baseline="0">
                <a:ln>
                  <a:noFill/>
                </a:ln>
                <a:solidFill>
                  <a:srgbClr val="000000"/>
                </a:solidFill>
                <a:latin typeface="Century Gothic" pitchFamily="34"/>
                <a:ea typeface="Microsoft YaHei" pitchFamily="2"/>
                <a:cs typeface="Microsoft YaHei" pitchFamily="2"/>
              </a:rPr>
              <a:t>Environ 2 points de charges sociales en moins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400" b="1" i="0" u="none" strike="noStrike" baseline="0">
                <a:ln>
                  <a:noFill/>
                </a:ln>
                <a:solidFill>
                  <a:srgbClr val="000000"/>
                </a:solidFill>
                <a:latin typeface="Calibri" pitchFamily="34"/>
                <a:ea typeface="Microsoft YaHei" pitchFamily="2"/>
                <a:cs typeface="Microsoft YaHei" pitchFamily="2"/>
              </a:rPr>
              <a:t>De plus</a:t>
            </a:r>
            <a:r>
              <a:rPr lang="fr-FR" sz="1400" b="0" i="0" u="none" strike="noStrike" baseline="0">
                <a:ln>
                  <a:noFill/>
                </a:ln>
                <a:solidFill>
                  <a:srgbClr val="000000"/>
                </a:solidFill>
                <a:latin typeface="Calibri" pitchFamily="34"/>
                <a:ea typeface="Microsoft YaHei" pitchFamily="2"/>
                <a:cs typeface="Microsoft YaHei" pitchFamily="2"/>
              </a:rPr>
              <a:t>, allègement de la C3S (Contribution sociale de solidarité des entreprises), et suppression totale pour le 2/3 des entreprises assujetties.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400" b="0" i="0" u="none" strike="noStrike" baseline="0">
              <a:ln>
                <a:noFill/>
              </a:ln>
              <a:solidFill>
                <a:srgbClr val="000000"/>
              </a:solidFill>
              <a:latin typeface="Calibri" pitchFamily="34"/>
              <a:ea typeface="Microsoft YaHei" pitchFamily="2"/>
              <a:cs typeface="Microsoft YaHei" pitchFamily="2"/>
            </a:endParaRPr>
          </a:p>
        </p:txBody>
      </p:sp>
      <p:sp>
        <p:nvSpPr>
          <p:cNvPr id="5" name="Forme libre 4"/>
          <p:cNvSpPr/>
          <p:nvPr/>
        </p:nvSpPr>
        <p:spPr>
          <a:xfrm>
            <a:off x="579960" y="5040000"/>
            <a:ext cx="284040" cy="242640"/>
          </a:xfrm>
          <a:custGeom>
            <a:avLst>
              <a:gd name="f0" fmla="val 0"/>
              <a:gd name="f1" fmla="val 656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F81BD"/>
          </a:solidFill>
          <a:ln w="25560">
            <a:solidFill>
              <a:srgbClr val="385D8A"/>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C1916D0-4EF4-4C08-882E-588DE95E3A61}" type="slidenum">
              <a:t>7</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0BEBFEB-C6A4-46E6-A2F6-3DC9951AC6DF}"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611280" y="1125360"/>
            <a:ext cx="828180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611280" y="2349360"/>
            <a:ext cx="7777080" cy="3349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800" b="1" i="0" u="none" strike="noStrike" baseline="0">
                <a:ln>
                  <a:noFill/>
                </a:ln>
                <a:solidFill>
                  <a:srgbClr val="C00000"/>
                </a:solidFill>
                <a:latin typeface="Calibri" pitchFamily="34"/>
                <a:ea typeface="Microsoft YaHei" pitchFamily="2"/>
                <a:cs typeface="Microsoft YaHei" pitchFamily="2"/>
              </a:rPr>
              <a:t> En 2015 – les allègements de charges sociales «patronales»  : exemple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1" i="1"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1" i="1"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1" i="0" u="none" strike="noStrike" baseline="0">
                <a:ln>
                  <a:noFill/>
                </a:ln>
                <a:solidFill>
                  <a:srgbClr val="000000"/>
                </a:solidFill>
                <a:latin typeface="Century Gothic" pitchFamily="34"/>
                <a:ea typeface="Microsoft YaHei" pitchFamily="2"/>
                <a:cs typeface="Microsoft YaHei" pitchFamily="2"/>
              </a:rPr>
              <a:t>Une entreprise de 30 salariés à plein temps</a:t>
            </a:r>
            <a:r>
              <a:rPr lang="fr-FR" sz="1200" b="0" i="0" u="none" strike="noStrike" baseline="0">
                <a:ln>
                  <a:noFill/>
                </a:ln>
                <a:solidFill>
                  <a:srgbClr val="000000"/>
                </a:solidFill>
                <a:latin typeface="Century Gothic" pitchFamily="34"/>
                <a:ea typeface="Microsoft YaHei" pitchFamily="2"/>
                <a:cs typeface="Microsoft YaHei" pitchFamily="2"/>
              </a:rPr>
              <a:t>, dont 10 sont rémunérés au SMIC,  5 à 1,5 SMIC, 10 à 2 SMIC et 5 à plus de 2 SMIC disposera du gain de compétitivité suivant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Century Gothic"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0">
                <a:ln>
                  <a:noFill/>
                </a:ln>
                <a:solidFill>
                  <a:srgbClr val="000000"/>
                </a:solidFill>
                <a:latin typeface="Century Gothic" pitchFamily="34"/>
                <a:ea typeface="Microsoft YaHei" pitchFamily="2"/>
                <a:cs typeface="Microsoft YaHei" pitchFamily="2"/>
              </a:rPr>
              <a:t>Au titre du CICE : 10*1000 + 10*2000 = 30 000 € environ sous forme de crédit d’impôt en 2016 ou de préfinancement direct en 2015.</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Century Gothic"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0">
                <a:ln>
                  <a:noFill/>
                </a:ln>
                <a:solidFill>
                  <a:srgbClr val="000000"/>
                </a:solidFill>
                <a:latin typeface="Century Gothic" pitchFamily="34"/>
                <a:ea typeface="Microsoft YaHei" pitchFamily="2"/>
                <a:cs typeface="Microsoft YaHei" pitchFamily="2"/>
              </a:rPr>
              <a:t>Au titre du dispositif « zéro charge » : 10*200 = 2 000 € supplémentaires environ sous forme d’annulation de l’ensembles des charges patronales concernées.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Century Gothic"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0">
                <a:ln>
                  <a:noFill/>
                </a:ln>
                <a:solidFill>
                  <a:srgbClr val="000000"/>
                </a:solidFill>
                <a:latin typeface="Century Gothic" pitchFamily="34"/>
                <a:ea typeface="Microsoft YaHei" pitchFamily="2"/>
                <a:cs typeface="Microsoft YaHei" pitchFamily="2"/>
              </a:rPr>
              <a:t>Au titre de la réduction des cotisations famille : 5*450 = 2 250 € supplémentaires environ sous forme de réduction directe des charges patronales concernées.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200" b="0" i="0" u="none" strike="noStrike" baseline="0">
              <a:ln>
                <a:noFill/>
              </a:ln>
              <a:solidFill>
                <a:srgbClr val="000000"/>
              </a:solidFill>
              <a:latin typeface="Century Gothic" pitchFamily="34"/>
              <a:ea typeface="Microsoft YaHei" pitchFamily="2"/>
              <a:cs typeface="Microsoft YaHei" pitchFamily="2"/>
            </a:endParaRPr>
          </a:p>
          <a:p>
            <a:pPr marL="0" marR="0" lvl="0" indent="0" algn="just" rtl="0" hangingPunct="1">
              <a:lnSpc>
                <a:spcPct val="100000"/>
              </a:lnSpc>
              <a:spcBef>
                <a:spcPts val="0"/>
              </a:spcBef>
              <a:spcAft>
                <a:spcPts val="0"/>
              </a:spcAft>
              <a:buClr>
                <a:srgbClr val="000000"/>
              </a:buClr>
              <a:buSzPct val="100000"/>
              <a:buFont typeface="Century Gothic"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200" b="0" i="0" u="none" strike="noStrike" baseline="0">
                <a:ln>
                  <a:noFill/>
                </a:ln>
                <a:solidFill>
                  <a:srgbClr val="000000"/>
                </a:solidFill>
                <a:latin typeface="Century Gothic" pitchFamily="34"/>
                <a:ea typeface="Microsoft YaHei" pitchFamily="2"/>
                <a:cs typeface="Microsoft YaHei" pitchFamily="2"/>
              </a:rPr>
              <a:t>Allègement ou suppression totale de la C3S (entreprises dont le CA est &lt; 3,25 M€ en 2015, suppression définitive en 2017).</a:t>
            </a:r>
          </a:p>
        </p:txBody>
      </p:sp>
      <p:pic>
        <p:nvPicPr>
          <p:cNvPr id="5"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6" name="Forme libre 5"/>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AF56E28-D0AF-4768-A435-C43B57B657F4}" type="slidenum">
              <a:t>8</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7"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8" name="Forme libre 7"/>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orme libre 1"/>
          <p:cNvSpPr/>
          <p:nvPr/>
        </p:nvSpPr>
        <p:spPr>
          <a:xfrm>
            <a:off x="45720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AA94A79-1E86-4B08-85E8-646E252DF7BB}" type="datetime1">
              <a:rPr lang="fr-FR" sz="1200" b="0" i="0" u="none" strike="noStrike" baseline="0">
                <a:ln>
                  <a:noFill/>
                </a:ln>
                <a:solidFill>
                  <a:srgbClr val="898989"/>
                </a:solidFill>
                <a:latin typeface="Calibri" pitchFamily="34"/>
                <a:ea typeface="Microsoft YaHei" pitchFamily="2"/>
                <a:cs typeface="Microsoft YaHei" pitchFamily="2"/>
              </a:rPr>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2014/7/13</a:t>
            </a:fld>
            <a:endParaRPr lang="fr-FR" sz="1200" b="0" i="0" u="none" strike="noStrike" baseline="0">
              <a:ln>
                <a:noFill/>
              </a:ln>
              <a:solidFill>
                <a:srgbClr val="898989"/>
              </a:solidFill>
              <a:latin typeface="Calibri" pitchFamily="34"/>
              <a:ea typeface="Microsoft YaHei" pitchFamily="2"/>
              <a:cs typeface="Microsoft YaHei" pitchFamily="2"/>
            </a:endParaRPr>
          </a:p>
        </p:txBody>
      </p:sp>
      <p:sp>
        <p:nvSpPr>
          <p:cNvPr id="3" name="Forme libre 2"/>
          <p:cNvSpPr/>
          <p:nvPr/>
        </p:nvSpPr>
        <p:spPr>
          <a:xfrm>
            <a:off x="430200" y="1571759"/>
            <a:ext cx="8282160" cy="8863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baseline="0">
                <a:ln>
                  <a:noFill/>
                </a:ln>
                <a:solidFill>
                  <a:srgbClr val="C00000"/>
                </a:solidFill>
                <a:latin typeface="Calibri" pitchFamily="34"/>
                <a:ea typeface="Microsoft YaHei" pitchFamily="2"/>
                <a:cs typeface="Microsoft YaHei" pitchFamily="2"/>
              </a:rPr>
              <a:t>Levier n°1 : Baisser le coût du travail</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baseline="0">
                <a:ln>
                  <a:noFill/>
                </a:ln>
                <a:solidFill>
                  <a:srgbClr val="000000"/>
                </a:solidFill>
                <a:latin typeface="Calibri" pitchFamily="34"/>
                <a:ea typeface="Microsoft YaHei" pitchFamily="2"/>
                <a:cs typeface="Microsoft YaHei" pitchFamily="2"/>
              </a:rPr>
              <a:t>Améliorer la compétitivité des entreprises !</a:t>
            </a:r>
          </a:p>
        </p:txBody>
      </p:sp>
      <p:sp>
        <p:nvSpPr>
          <p:cNvPr id="4" name="Forme libre 3"/>
          <p:cNvSpPr/>
          <p:nvPr/>
        </p:nvSpPr>
        <p:spPr>
          <a:xfrm>
            <a:off x="612720" y="2781360"/>
            <a:ext cx="8280360" cy="3000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just" rtl="0" hangingPunct="1">
              <a:lnSpc>
                <a:spcPct val="100000"/>
              </a:lnSpc>
              <a:spcBef>
                <a:spcPts val="0"/>
              </a:spcBef>
              <a:spcAft>
                <a:spcPts val="0"/>
              </a:spcAft>
              <a:buClr>
                <a:srgbClr val="C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000" b="1" i="0" u="none" strike="noStrike" baseline="0">
                <a:ln>
                  <a:noFill/>
                </a:ln>
                <a:solidFill>
                  <a:srgbClr val="C00000"/>
                </a:solidFill>
                <a:latin typeface="Calibri" pitchFamily="34"/>
                <a:ea typeface="Microsoft YaHei" pitchFamily="2"/>
                <a:cs typeface="Microsoft YaHei" pitchFamily="2"/>
              </a:rPr>
              <a:t> En 2016 - les allègements de charges sociales «patronales»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9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0" i="0" u="none" strike="noStrike" baseline="0">
                <a:ln>
                  <a:noFill/>
                </a:ln>
                <a:solidFill>
                  <a:srgbClr val="000000"/>
                </a:solidFill>
                <a:latin typeface="Calibri" pitchFamily="34"/>
                <a:ea typeface="Microsoft YaHei" pitchFamily="2"/>
                <a:cs typeface="Microsoft YaHei" pitchFamily="2"/>
              </a:rPr>
              <a:t>Le crédit d’impôt CICE et les allègements de charge précédents restent valables.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600" b="0" i="0" u="none" strike="noStrike" baseline="0">
              <a:ln>
                <a:noFill/>
              </a:ln>
              <a:solidFill>
                <a:srgbClr val="000000"/>
              </a:solidFill>
              <a:latin typeface="Calibri" pitchFamily="34"/>
              <a:ea typeface="Microsoft YaHei" pitchFamily="2"/>
              <a:cs typeface="Microsoft YaHei" pitchFamily="2"/>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alibri" pitchFamily="34"/>
                <a:ea typeface="Microsoft YaHei" pitchFamily="2"/>
                <a:cs typeface="Microsoft YaHei" pitchFamily="2"/>
              </a:rPr>
              <a:t>De plus, </a:t>
            </a:r>
            <a:r>
              <a:rPr lang="fr-FR" sz="1600" b="0" i="0" u="none" strike="noStrike" baseline="0">
                <a:ln>
                  <a:noFill/>
                </a:ln>
                <a:solidFill>
                  <a:srgbClr val="000000"/>
                </a:solidFill>
                <a:latin typeface="Calibri" pitchFamily="34"/>
                <a:ea typeface="Microsoft YaHei" pitchFamily="2"/>
                <a:cs typeface="Microsoft YaHei" pitchFamily="2"/>
              </a:rPr>
              <a:t>Baisse des cotisations familiales pour les salaires entre 1,6 SMIC et 3,5 SMIC</a:t>
            </a:r>
          </a:p>
          <a:p>
            <a:pPr marL="742680" marR="0" lvl="1" indent="-28260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742680" marR="0" lvl="1" indent="-282600" algn="just" rtl="0" hangingPunct="1">
              <a:lnSpc>
                <a:spcPct val="100000"/>
              </a:lnSpc>
              <a:spcBef>
                <a:spcPts val="0"/>
              </a:spcBef>
              <a:spcAft>
                <a:spcPts val="0"/>
              </a:spcAft>
              <a:buNone/>
              <a:tabLst>
                <a:tab pos="742680" algn="l"/>
                <a:tab pos="896400" algn="l"/>
                <a:tab pos="1345680" algn="l"/>
                <a:tab pos="1794960" algn="l"/>
                <a:tab pos="2244240" algn="l"/>
                <a:tab pos="2693520" algn="l"/>
                <a:tab pos="3142799" algn="l"/>
                <a:tab pos="3592080" algn="l"/>
                <a:tab pos="4041360" algn="l"/>
                <a:tab pos="4490640" algn="l"/>
                <a:tab pos="4939920" algn="l"/>
                <a:tab pos="5389200" algn="l"/>
                <a:tab pos="5838480" algn="l"/>
                <a:tab pos="6287760" algn="l"/>
                <a:tab pos="6737040" algn="l"/>
                <a:tab pos="7186320" algn="l"/>
                <a:tab pos="7635600" algn="l"/>
                <a:tab pos="8084520" algn="l"/>
                <a:tab pos="8533800" algn="l"/>
                <a:tab pos="8983080" algn="l"/>
                <a:tab pos="8984880" algn="l"/>
                <a:tab pos="9434160" algn="l"/>
                <a:tab pos="9883440" algn="l"/>
                <a:tab pos="10332720" algn="l"/>
                <a:tab pos="10782000" algn="l"/>
              </a:tabLst>
            </a:pPr>
            <a:r>
              <a:rPr lang="fr-FR" sz="1600" b="0" i="0" u="none" strike="noStrike" baseline="0">
                <a:ln>
                  <a:noFill/>
                </a:ln>
                <a:solidFill>
                  <a:srgbClr val="000000"/>
                </a:solidFill>
                <a:latin typeface="Calibri" pitchFamily="34"/>
                <a:ea typeface="Microsoft YaHei" pitchFamily="2"/>
                <a:cs typeface="Microsoft YaHei" pitchFamily="2"/>
              </a:rPr>
              <a:t>		</a:t>
            </a:r>
            <a:r>
              <a:rPr lang="fr-FR" sz="1600" b="1" i="0" u="none" strike="noStrike" baseline="0">
                <a:ln>
                  <a:noFill/>
                </a:ln>
                <a:solidFill>
                  <a:srgbClr val="000000"/>
                </a:solidFill>
                <a:latin typeface="Calibri" pitchFamily="34"/>
                <a:ea typeface="Microsoft YaHei" pitchFamily="2"/>
                <a:cs typeface="Microsoft YaHei" pitchFamily="2"/>
              </a:rPr>
              <a:t>1,8 points de charges sociales en moins</a:t>
            </a:r>
          </a:p>
          <a:p>
            <a:pPr marL="742680" marR="0" lvl="1" indent="-28260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742680" marR="0" lvl="1" indent="-282600" algn="just"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alibri" pitchFamily="34"/>
                <a:ea typeface="Microsoft YaHei" pitchFamily="2"/>
                <a:cs typeface="Microsoft YaHei" pitchFamily="2"/>
              </a:rPr>
              <a:t>De plus, </a:t>
            </a:r>
            <a:r>
              <a:rPr lang="fr-FR" sz="1600" b="0" i="0" u="none" strike="noStrike" baseline="0">
                <a:ln>
                  <a:noFill/>
                </a:ln>
                <a:solidFill>
                  <a:srgbClr val="000000"/>
                </a:solidFill>
                <a:latin typeface="Calibri" pitchFamily="34"/>
                <a:ea typeface="Microsoft YaHei" pitchFamily="2"/>
                <a:cs typeface="Microsoft YaHei" pitchFamily="2"/>
              </a:rPr>
              <a:t>poursuite de l’allègement de la C3S.</a:t>
            </a:r>
          </a:p>
          <a:p>
            <a:pPr marL="741239" marR="0" lvl="1" indent="-282600" algn="just"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1000" b="0" i="0" u="none" strike="noStrike" baseline="0">
              <a:ln>
                <a:noFill/>
              </a:ln>
              <a:solidFill>
                <a:srgbClr val="000000"/>
              </a:solidFill>
              <a:latin typeface="Calibri" pitchFamily="34"/>
              <a:ea typeface="Microsoft YaHei" pitchFamily="2"/>
              <a:cs typeface="Microsoft YaHei" pitchFamily="2"/>
            </a:endParaRPr>
          </a:p>
          <a:p>
            <a:pPr marL="0" marR="0" lvl="1" indent="0" algn="just" rtl="0" hangingPunct="1">
              <a:lnSpc>
                <a:spcPct val="100000"/>
              </a:lnSpc>
              <a:spcBef>
                <a:spcPts val="0"/>
              </a:spcBef>
              <a:spcAft>
                <a:spcPts val="0"/>
              </a:spcAft>
              <a:buClr>
                <a:srgbClr val="000000"/>
              </a:buClr>
              <a:buSzPct val="100000"/>
              <a:buFont typeface="Wingdings" pitchFamily="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1600" b="1" i="0" u="none" strike="noStrike" baseline="0">
                <a:ln>
                  <a:noFill/>
                </a:ln>
                <a:solidFill>
                  <a:srgbClr val="000000"/>
                </a:solidFill>
                <a:latin typeface="Calibri" pitchFamily="34"/>
                <a:ea typeface="Microsoft YaHei" pitchFamily="2"/>
                <a:cs typeface="Microsoft YaHei" pitchFamily="2"/>
              </a:rPr>
              <a:t>De plus, </a:t>
            </a:r>
            <a:r>
              <a:rPr lang="fr-FR" sz="1600" b="0" i="0" u="none" strike="noStrike" baseline="0">
                <a:ln>
                  <a:noFill/>
                </a:ln>
                <a:solidFill>
                  <a:srgbClr val="000000"/>
                </a:solidFill>
                <a:latin typeface="Calibri" pitchFamily="34"/>
                <a:ea typeface="Microsoft YaHei" pitchFamily="2"/>
                <a:cs typeface="Microsoft YaHei" pitchFamily="2"/>
              </a:rPr>
              <a:t>disparition de la contribution exceptionnelle sur l’IS (« surtaxe »).</a:t>
            </a:r>
          </a:p>
          <a:p>
            <a:pPr marL="741239" marR="0" lvl="1" indent="-282600" algn="just"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1600" b="0" i="0" u="none" strike="noStrike" baseline="0">
              <a:ln>
                <a:noFill/>
              </a:ln>
              <a:solidFill>
                <a:srgbClr val="000000"/>
              </a:solidFill>
              <a:latin typeface="Calibri" pitchFamily="34"/>
              <a:ea typeface="Microsoft YaHei" pitchFamily="2"/>
              <a:cs typeface="Microsoft YaHei" pitchFamily="2"/>
            </a:endParaRPr>
          </a:p>
        </p:txBody>
      </p:sp>
      <p:sp>
        <p:nvSpPr>
          <p:cNvPr id="5" name="Forme libre 4"/>
          <p:cNvSpPr/>
          <p:nvPr/>
        </p:nvSpPr>
        <p:spPr>
          <a:xfrm>
            <a:off x="1080000" y="4320000"/>
            <a:ext cx="284400" cy="243000"/>
          </a:xfrm>
          <a:custGeom>
            <a:avLst>
              <a:gd name="f0" fmla="val 12369"/>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4F81BD"/>
          </a:solidFill>
          <a:ln w="25560">
            <a:solidFill>
              <a:srgbClr val="385D8A"/>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1800" b="0" i="0" u="none" strike="noStrike" baseline="0">
              <a:ln>
                <a:noFill/>
              </a:ln>
              <a:solidFill>
                <a:srgbClr val="000000"/>
              </a:solidFill>
              <a:latin typeface="Calibri" pitchFamily="34"/>
              <a:ea typeface="Microsoft YaHei" pitchFamily="2"/>
              <a:cs typeface="Microsoft YaHei" pitchFamily="2"/>
            </a:endParaRPr>
          </a:p>
        </p:txBody>
      </p:sp>
      <p:pic>
        <p:nvPicPr>
          <p:cNvPr id="6" name=""/>
          <p:cNvPicPr>
            <a:picLocks noChangeAspect="1"/>
          </p:cNvPicPr>
          <p:nvPr/>
        </p:nvPicPr>
        <p:blipFill>
          <a:blip r:embed="rId3" cstate="print">
            <a:alphaModFix/>
            <a:lum/>
          </a:blip>
          <a:srcRect/>
          <a:stretch>
            <a:fillRect/>
          </a:stretch>
        </p:blipFill>
        <p:spPr>
          <a:xfrm>
            <a:off x="4067279" y="6435720"/>
            <a:ext cx="1944720" cy="258840"/>
          </a:xfrm>
          <a:prstGeom prst="rect">
            <a:avLst/>
          </a:prstGeom>
          <a:noFill/>
          <a:ln>
            <a:noFill/>
          </a:ln>
        </p:spPr>
      </p:pic>
      <p:sp>
        <p:nvSpPr>
          <p:cNvPr id="7" name="Forme libre 6"/>
          <p:cNvSpPr/>
          <p:nvPr/>
        </p:nvSpPr>
        <p:spPr>
          <a:xfrm>
            <a:off x="6553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7A96061-AA1C-4EFC-A30C-12A5A2233BDC}" type="slidenum">
              <a:t>9</a:t>
            </a:fld>
            <a:endParaRPr lang="fr-FR" sz="1200" b="0" i="0" u="none" strike="noStrike" baseline="0">
              <a:ln>
                <a:noFill/>
              </a:ln>
              <a:solidFill>
                <a:srgbClr val="898989"/>
              </a:solidFill>
              <a:latin typeface="Calibri" pitchFamily="34"/>
              <a:ea typeface="Microsoft YaHei" pitchFamily="2"/>
              <a:cs typeface="Microsoft YaHei" pitchFamily="2"/>
            </a:endParaRPr>
          </a:p>
        </p:txBody>
      </p:sp>
      <p:pic>
        <p:nvPicPr>
          <p:cNvPr id="8" name=""/>
          <p:cNvPicPr>
            <a:picLocks noChangeAspect="1"/>
          </p:cNvPicPr>
          <p:nvPr/>
        </p:nvPicPr>
        <p:blipFill>
          <a:blip r:embed="rId4" cstate="print">
            <a:alphaModFix/>
            <a:lum/>
          </a:blip>
          <a:srcRect/>
          <a:stretch>
            <a:fillRect/>
          </a:stretch>
        </p:blipFill>
        <p:spPr>
          <a:xfrm>
            <a:off x="0" y="-88920"/>
            <a:ext cx="9144000" cy="1136520"/>
          </a:xfrm>
          <a:prstGeom prst="rect">
            <a:avLst/>
          </a:prstGeom>
          <a:noFill/>
          <a:ln>
            <a:noFill/>
          </a:ln>
        </p:spPr>
      </p:pic>
      <p:sp>
        <p:nvSpPr>
          <p:cNvPr id="9" name="Forme libre 8"/>
          <p:cNvSpPr/>
          <p:nvPr/>
        </p:nvSpPr>
        <p:spPr>
          <a:xfrm>
            <a:off x="4067279" y="0"/>
            <a:ext cx="4895640" cy="1068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200" b="1" i="0" u="none" strike="noStrike" baseline="0">
                <a:ln>
                  <a:noFill/>
                </a:ln>
                <a:solidFill>
                  <a:srgbClr val="00B0F0"/>
                </a:solidFill>
                <a:latin typeface="Calibri" pitchFamily="34"/>
                <a:ea typeface="Microsoft YaHei" pitchFamily="2"/>
                <a:cs typeface="Microsoft YaHei" pitchFamily="2"/>
              </a:rPr>
              <a:t>1. Baisser le coût du travail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200" b="1" i="0" u="none" strike="noStrike" baseline="0">
              <a:ln>
                <a:noFill/>
              </a:ln>
              <a:solidFill>
                <a:srgbClr val="00B0F0"/>
              </a:solidFill>
              <a:latin typeface="Calibri" pitchFamily="34"/>
              <a:ea typeface="Microsoft YaHei" pitchFamily="2"/>
              <a:cs typeface="Microsoft YaHei" pitchFamily="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r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r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r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r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r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2700</Words>
  <Application>Microsoft Office PowerPoint</Application>
  <PresentationFormat>Affichage à l'écran (4:3)</PresentationFormat>
  <Paragraphs>462</Paragraphs>
  <Slides>28</Slides>
  <Notes>28</Notes>
  <HiddenSlides>0</HiddenSlides>
  <MMClips>0</MMClips>
  <ScaleCrop>false</ScaleCrop>
  <HeadingPairs>
    <vt:vector size="4" baseType="variant">
      <vt:variant>
        <vt:lpstr>Thème</vt:lpstr>
      </vt:variant>
      <vt:variant>
        <vt:i4>6</vt:i4>
      </vt:variant>
      <vt:variant>
        <vt:lpstr>Titres des diapositives</vt:lpstr>
      </vt:variant>
      <vt:variant>
        <vt:i4>28</vt:i4>
      </vt:variant>
    </vt:vector>
  </HeadingPairs>
  <TitlesOfParts>
    <vt:vector size="34" baseType="lpstr">
      <vt:lpstr>Standard</vt:lpstr>
      <vt:lpstr>Titre1</vt:lpstr>
      <vt:lpstr>Titre2</vt:lpstr>
      <vt:lpstr>Titre3</vt:lpstr>
      <vt:lpstr>Titre4</vt:lpstr>
      <vt:lpstr>Titre5</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MARILLIER Claire (DR-IDF)</dc:creator>
  <cp:lastModifiedBy>TopSecretR</cp:lastModifiedBy>
  <cp:revision>94</cp:revision>
  <cp:lastPrinted>2014-06-02T20:39:29Z</cp:lastPrinted>
  <dcterms:created xsi:type="dcterms:W3CDTF">2014-05-07T17:39:23Z</dcterms:created>
  <dcterms:modified xsi:type="dcterms:W3CDTF">2014-07-13T13:44:07Z</dcterms:modified>
</cp:coreProperties>
</file>